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9"/>
  </p:notesMasterIdLst>
  <p:handoutMasterIdLst>
    <p:handoutMasterId r:id="rId70"/>
  </p:handoutMasterIdLst>
  <p:sldIdLst>
    <p:sldId id="256" r:id="rId5"/>
    <p:sldId id="456" r:id="rId6"/>
    <p:sldId id="459" r:id="rId7"/>
    <p:sldId id="460" r:id="rId8"/>
    <p:sldId id="458" r:id="rId9"/>
    <p:sldId id="523" r:id="rId10"/>
    <p:sldId id="457" r:id="rId11"/>
    <p:sldId id="524" r:id="rId12"/>
    <p:sldId id="307" r:id="rId13"/>
    <p:sldId id="432" r:id="rId14"/>
    <p:sldId id="435" r:id="rId15"/>
    <p:sldId id="525" r:id="rId16"/>
    <p:sldId id="526" r:id="rId17"/>
    <p:sldId id="433" r:id="rId18"/>
    <p:sldId id="434" r:id="rId19"/>
    <p:sldId id="436" r:id="rId20"/>
    <p:sldId id="422" r:id="rId21"/>
    <p:sldId id="438" r:id="rId22"/>
    <p:sldId id="465" r:id="rId23"/>
    <p:sldId id="464" r:id="rId24"/>
    <p:sldId id="519" r:id="rId25"/>
    <p:sldId id="466" r:id="rId26"/>
    <p:sldId id="467" r:id="rId27"/>
    <p:sldId id="468" r:id="rId28"/>
    <p:sldId id="470" r:id="rId29"/>
    <p:sldId id="469" r:id="rId30"/>
    <p:sldId id="481" r:id="rId31"/>
    <p:sldId id="520" r:id="rId32"/>
    <p:sldId id="521" r:id="rId33"/>
    <p:sldId id="522" r:id="rId34"/>
    <p:sldId id="479" r:id="rId35"/>
    <p:sldId id="480" r:id="rId36"/>
    <p:sldId id="395" r:id="rId37"/>
    <p:sldId id="486" r:id="rId38"/>
    <p:sldId id="487" r:id="rId39"/>
    <p:sldId id="488" r:id="rId40"/>
    <p:sldId id="489" r:id="rId41"/>
    <p:sldId id="490" r:id="rId42"/>
    <p:sldId id="491" r:id="rId43"/>
    <p:sldId id="492" r:id="rId44"/>
    <p:sldId id="498" r:id="rId45"/>
    <p:sldId id="499" r:id="rId46"/>
    <p:sldId id="500" r:id="rId47"/>
    <p:sldId id="501" r:id="rId48"/>
    <p:sldId id="493" r:id="rId49"/>
    <p:sldId id="494" r:id="rId50"/>
    <p:sldId id="495" r:id="rId51"/>
    <p:sldId id="505" r:id="rId52"/>
    <p:sldId id="506" r:id="rId53"/>
    <p:sldId id="453" r:id="rId54"/>
    <p:sldId id="454" r:id="rId55"/>
    <p:sldId id="455" r:id="rId56"/>
    <p:sldId id="482" r:id="rId57"/>
    <p:sldId id="483" r:id="rId58"/>
    <p:sldId id="496" r:id="rId59"/>
    <p:sldId id="484" r:id="rId60"/>
    <p:sldId id="485" r:id="rId61"/>
    <p:sldId id="461" r:id="rId62"/>
    <p:sldId id="462" r:id="rId63"/>
    <p:sldId id="463" r:id="rId64"/>
    <p:sldId id="513" r:id="rId65"/>
    <p:sldId id="516" r:id="rId66"/>
    <p:sldId id="517" r:id="rId67"/>
    <p:sldId id="518" r:id="rId68"/>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andara" panose="020E0502030303020204" pitchFamily="34" charset="0"/>
      <p:regular r:id="rId75"/>
      <p:bold r:id="rId76"/>
      <p:italic r:id="rId77"/>
      <p:boldItalic r:id="rId78"/>
    </p:embeddedFont>
    <p:embeddedFont>
      <p:font typeface="IBM Plex Sans" panose="020B0503050203000203" pitchFamily="34"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
      <p:font typeface="Open Sans Extrabold" panose="020B0906030804020204" pitchFamily="34" charset="0"/>
      <p:bold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j1k6aQKeccoguzN7ObAQhayoZq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customschemas.google.com/relationships/presentationmetadata" Target="meta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1CCCF5-5B7F-4B73-B440-C5350ABAAA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88CF885-2D83-4FD3-B6B9-405C546477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592F6-856D-4959-BF8F-CA702E4896C6}" type="datetimeFigureOut">
              <a:rPr lang="en-IN" smtClean="0"/>
              <a:t>27-04-2022</a:t>
            </a:fld>
            <a:endParaRPr lang="en-IN"/>
          </a:p>
        </p:txBody>
      </p:sp>
      <p:sp>
        <p:nvSpPr>
          <p:cNvPr id="4" name="Footer Placeholder 3">
            <a:extLst>
              <a:ext uri="{FF2B5EF4-FFF2-40B4-BE49-F238E27FC236}">
                <a16:creationId xmlns:a16="http://schemas.microsoft.com/office/drawing/2014/main" id="{941F2903-3566-4126-A075-794F54D48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5779D7A-8FEA-4650-83F7-FE26C84BF9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7DBBD-FDF4-4EA0-8074-1AB327C286EC}" type="slidenum">
              <a:rPr lang="en-IN" smtClean="0"/>
              <a:t>‹#›</a:t>
            </a:fld>
            <a:endParaRPr lang="en-IN"/>
          </a:p>
        </p:txBody>
      </p:sp>
    </p:spTree>
    <p:extLst>
      <p:ext uri="{BB962C8B-B14F-4D97-AF65-F5344CB8AC3E}">
        <p14:creationId xmlns:p14="http://schemas.microsoft.com/office/powerpoint/2010/main" val="2545863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dirty="0">
                <a:solidFill>
                  <a:schemeClr val="tx1">
                    <a:lumMod val="75000"/>
                    <a:lumOff val="25000"/>
                  </a:schemeClr>
                </a:solidFill>
                <a:latin typeface="Candara" panose="020E0502030303020204" pitchFamily="34" charset="0"/>
              </a:rPr>
              <a:t>This problem can be resolved with help of docker where we don’t need to worry about dependencies version across Different environment. We can host our application on multiple environments without managing dependencies</a:t>
            </a:r>
          </a:p>
          <a:p>
            <a:r>
              <a:rPr lang="en-US" dirty="0">
                <a:solidFill>
                  <a:schemeClr val="tx1">
                    <a:lumMod val="75000"/>
                    <a:lumOff val="25000"/>
                  </a:schemeClr>
                </a:solidFill>
                <a:latin typeface="Candara" panose="020E0502030303020204" pitchFamily="34" charset="0"/>
              </a:rPr>
              <a:t>On host machine.</a:t>
            </a:r>
            <a:endParaRPr lang="en-US" dirty="0"/>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10</a:t>
            </a:fld>
            <a:endParaRPr lang="en-US" dirty="0"/>
          </a:p>
        </p:txBody>
      </p:sp>
    </p:spTree>
    <p:extLst>
      <p:ext uri="{BB962C8B-B14F-4D97-AF65-F5344CB8AC3E}">
        <p14:creationId xmlns:p14="http://schemas.microsoft.com/office/powerpoint/2010/main" val="22408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IN" b="1" dirty="0"/>
          </a:p>
          <a:p>
            <a:pPr marL="0" indent="0">
              <a:buNone/>
            </a:pPr>
            <a:r>
              <a:rPr lang="en-US" sz="1200" dirty="0">
                <a:latin typeface="Open Sans" panose="020B0604020202020204" charset="0"/>
                <a:ea typeface="Open Sans" panose="020B0604020202020204" charset="0"/>
                <a:cs typeface="Open Sans" panose="020B0604020202020204" charset="0"/>
              </a:rPr>
              <a:t>Docker has multiple benefits and some of them are listed below:</a:t>
            </a:r>
          </a:p>
          <a:p>
            <a:pPr marL="0" indent="0">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Built on one machine and run everywhere:	With docker we can built up docker images locally and then same docker image can be deployed across multiple machines.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Easy configuration:	Docker supports easy configuration which helps developers to reduce manual configurations steps.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Faster delivery cycles:	Docker containers make its easy to deploy new applications and releases latest version to business.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portability:	Docker containers are portable which means we can deploy and run them on any docker host whether its windows or Linux.</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gn="just">
              <a:lnSpc>
                <a:spcPct val="150000"/>
              </a:lnSpc>
              <a:buNone/>
            </a:pPr>
            <a:r>
              <a:rPr lang="en-US" sz="1200" dirty="0">
                <a:latin typeface="Open Sans" panose="020B0604020202020204" charset="0"/>
                <a:ea typeface="Open Sans" panose="020B0604020202020204" charset="0"/>
                <a:cs typeface="Open Sans" panose="020B0604020202020204" charset="0"/>
              </a:rPr>
              <a:t>Easy Deployments:	Docker containers are easy to deploy across multiple environments and these can be easily deployed using Jenkins pipeline scripts.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testing with new versions:	We can use latest version of dependencies to test application source code. We can simply use latest docker image and test application without performing much of installation process.</a:t>
            </a:r>
          </a:p>
          <a:p>
            <a:pPr marL="0" indent="0">
              <a:buNone/>
            </a:pPr>
            <a:endParaRPr lang="en-US" sz="1200" dirty="0">
              <a:latin typeface="Open Sans" panose="020B0604020202020204" charset="0"/>
              <a:ea typeface="Open Sans" panose="020B0604020202020204" charset="0"/>
              <a:cs typeface="Open Sans" panose="020B060402020202020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11</a:t>
            </a:fld>
            <a:endParaRPr lang="en-US" dirty="0"/>
          </a:p>
        </p:txBody>
      </p:sp>
    </p:spTree>
    <p:extLst>
      <p:ext uri="{BB962C8B-B14F-4D97-AF65-F5344CB8AC3E}">
        <p14:creationId xmlns:p14="http://schemas.microsoft.com/office/powerpoint/2010/main" val="2221944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IN" b="1" dirty="0"/>
          </a:p>
          <a:p>
            <a:pPr marL="0" indent="0">
              <a:buNone/>
            </a:pPr>
            <a:r>
              <a:rPr lang="en-US" sz="1200" dirty="0">
                <a:latin typeface="Open Sans" panose="020B0604020202020204" charset="0"/>
                <a:ea typeface="Open Sans" panose="020B0604020202020204" charset="0"/>
                <a:cs typeface="Open Sans" panose="020B0604020202020204" charset="0"/>
              </a:rPr>
              <a:t>Docker has multiple benefits and some of them are listed below:</a:t>
            </a:r>
          </a:p>
          <a:p>
            <a:pPr marL="0" indent="0">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Built on one machine and run everywhere:	With docker we can built up docker images locally and then same docker image can be deployed across multiple machines.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Easy configuration:	Docker supports easy configuration which helps developers to reduce manual configurations steps.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Faster delivery cycles:	Docker containers make its easy to deploy new applications and releases latest version to business.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portability:	Docker containers are portable which means we can deploy and run them on any docker host whether its windows or Linux.</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gn="just">
              <a:lnSpc>
                <a:spcPct val="150000"/>
              </a:lnSpc>
              <a:buNone/>
            </a:pPr>
            <a:r>
              <a:rPr lang="en-US" sz="1200" dirty="0">
                <a:latin typeface="Open Sans" panose="020B0604020202020204" charset="0"/>
                <a:ea typeface="Open Sans" panose="020B0604020202020204" charset="0"/>
                <a:cs typeface="Open Sans" panose="020B0604020202020204" charset="0"/>
              </a:rPr>
              <a:t>Easy Deployments:	Docker containers are easy to deploy across multiple environments and these can be easily deployed using Jenkins pipeline scripts.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testing with new versions:	We can use latest version of dependencies to test application source code. We can simply use latest docker image and test application without performing much of installation process.</a:t>
            </a:r>
          </a:p>
          <a:p>
            <a:pPr marL="0" indent="0">
              <a:buNone/>
            </a:pPr>
            <a:endParaRPr lang="en-US" sz="1200" dirty="0">
              <a:latin typeface="Open Sans" panose="020B0604020202020204" charset="0"/>
              <a:ea typeface="Open Sans" panose="020B0604020202020204" charset="0"/>
              <a:cs typeface="Open Sans" panose="020B060402020202020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12</a:t>
            </a:fld>
            <a:endParaRPr lang="en-US" dirty="0"/>
          </a:p>
        </p:txBody>
      </p:sp>
    </p:spTree>
    <p:extLst>
      <p:ext uri="{BB962C8B-B14F-4D97-AF65-F5344CB8AC3E}">
        <p14:creationId xmlns:p14="http://schemas.microsoft.com/office/powerpoint/2010/main" val="3473523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IN" b="1" dirty="0"/>
          </a:p>
          <a:p>
            <a:pPr marL="0" indent="0">
              <a:buNone/>
            </a:pPr>
            <a:r>
              <a:rPr lang="en-US" sz="1200" dirty="0">
                <a:latin typeface="Open Sans" panose="020B0604020202020204" charset="0"/>
                <a:ea typeface="Open Sans" panose="020B0604020202020204" charset="0"/>
                <a:cs typeface="Open Sans" panose="020B0604020202020204" charset="0"/>
              </a:rPr>
              <a:t>Docker has multiple benefits and some of them are listed below:</a:t>
            </a:r>
          </a:p>
          <a:p>
            <a:pPr marL="0" indent="0">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Built on one machine and run everywhere:	With docker we can built up docker images locally and then same docker image can be deployed across multiple machines.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Easy configuration:	Docker supports easy configuration which helps developers to reduce manual configurations steps.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Faster delivery cycles:	Docker containers make its easy to deploy new applications and releases latest version to business.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portability:	Docker containers are portable which means we can deploy and run them on any docker host whether its windows or Linux.</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gn="just">
              <a:lnSpc>
                <a:spcPct val="150000"/>
              </a:lnSpc>
              <a:buNone/>
            </a:pPr>
            <a:r>
              <a:rPr lang="en-US" sz="1200" dirty="0">
                <a:latin typeface="Open Sans" panose="020B0604020202020204" charset="0"/>
                <a:ea typeface="Open Sans" panose="020B0604020202020204" charset="0"/>
                <a:cs typeface="Open Sans" panose="020B0604020202020204" charset="0"/>
              </a:rPr>
              <a:t>Easy Deployments:	Docker containers are easy to deploy across multiple environments and these can be easily deployed using Jenkins pipeline scripts.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dirty="0">
                <a:latin typeface="Open Sans" panose="020B0604020202020204" charset="0"/>
                <a:ea typeface="Open Sans" panose="020B0604020202020204" charset="0"/>
                <a:cs typeface="Open Sans" panose="020B0604020202020204" charset="0"/>
              </a:rPr>
              <a:t>Application testing with new versions:	We can use latest version of dependencies to test application source code. We can simply use latest docker image and test application without performing much of installation process.</a:t>
            </a:r>
          </a:p>
          <a:p>
            <a:pPr marL="0" indent="0">
              <a:buNone/>
            </a:pPr>
            <a:endParaRPr lang="en-US" sz="1200" dirty="0">
              <a:latin typeface="Open Sans" panose="020B0604020202020204" charset="0"/>
              <a:ea typeface="Open Sans" panose="020B0604020202020204" charset="0"/>
              <a:cs typeface="Open Sans" panose="020B060402020202020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13</a:t>
            </a:fld>
            <a:endParaRPr lang="en-US" dirty="0"/>
          </a:p>
        </p:txBody>
      </p:sp>
    </p:spTree>
    <p:extLst>
      <p:ext uri="{BB962C8B-B14F-4D97-AF65-F5344CB8AC3E}">
        <p14:creationId xmlns:p14="http://schemas.microsoft.com/office/powerpoint/2010/main" val="222821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dirty="0">
                <a:solidFill>
                  <a:schemeClr val="tx1">
                    <a:lumMod val="75000"/>
                    <a:lumOff val="25000"/>
                  </a:schemeClr>
                </a:solidFill>
                <a:latin typeface="Candara" panose="020E0502030303020204" pitchFamily="34" charset="0"/>
              </a:rPr>
              <a:t>Docker is an open source software used to automate deployment of software applications inside docker container. It provides abstraction and automation of OS-level virtualization.</a:t>
            </a:r>
          </a:p>
          <a:p>
            <a:endParaRPr lang="en-US" dirty="0">
              <a:solidFill>
                <a:schemeClr val="tx1">
                  <a:lumMod val="75000"/>
                  <a:lumOff val="25000"/>
                </a:schemeClr>
              </a:solidFill>
              <a:latin typeface="Candara" panose="020E0502030303020204" pitchFamily="34" charset="0"/>
            </a:endParaRPr>
          </a:p>
          <a:p>
            <a:r>
              <a:rPr lang="en-US" dirty="0">
                <a:solidFill>
                  <a:schemeClr val="tx1">
                    <a:lumMod val="75000"/>
                    <a:lumOff val="25000"/>
                  </a:schemeClr>
                </a:solidFill>
                <a:latin typeface="Candara" panose="020E0502030303020204" pitchFamily="34" charset="0"/>
              </a:rPr>
              <a:t>Docker allows developers, admins to deploy software applications easily within containers and run them on any Linux or Windows host. Using docker users can package both software and dependencies inside docker container in a standard process.</a:t>
            </a:r>
          </a:p>
          <a:p>
            <a:endParaRPr lang="en-US" dirty="0">
              <a:solidFill>
                <a:schemeClr val="tx1">
                  <a:lumMod val="75000"/>
                  <a:lumOff val="25000"/>
                </a:schemeClr>
              </a:solidFill>
              <a:latin typeface="Candara" panose="020E0502030303020204" pitchFamily="3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14</a:t>
            </a:fld>
            <a:endParaRPr lang="en-US" dirty="0"/>
          </a:p>
        </p:txBody>
      </p:sp>
    </p:spTree>
    <p:extLst>
      <p:ext uri="{BB962C8B-B14F-4D97-AF65-F5344CB8AC3E}">
        <p14:creationId xmlns:p14="http://schemas.microsoft.com/office/powerpoint/2010/main" val="1808212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sz="1200" dirty="0"/>
              <a:t>In 2004 Solaris Containers / Zones technology was introduced and we were having our first option to create containers.</a:t>
            </a:r>
          </a:p>
          <a:p>
            <a:endParaRPr lang="en-US" sz="1200" dirty="0"/>
          </a:p>
          <a:p>
            <a:r>
              <a:rPr lang="en-US" sz="1200" dirty="0"/>
              <a:t>In year 2008 Linux containers(LXC 1.0) was introduced. It was better than </a:t>
            </a:r>
            <a:r>
              <a:rPr lang="en-US" sz="1200" dirty="0" err="1"/>
              <a:t>solaris</a:t>
            </a:r>
            <a:r>
              <a:rPr lang="en-US" sz="1200" dirty="0"/>
              <a:t> containers but still lot of limitations were there.</a:t>
            </a:r>
          </a:p>
          <a:p>
            <a:r>
              <a:rPr lang="en-US" sz="1200" dirty="0"/>
              <a:t>In 2013 Solomon </a:t>
            </a:r>
            <a:r>
              <a:rPr lang="en-US" sz="1200" dirty="0" err="1"/>
              <a:t>Hykes</a:t>
            </a:r>
            <a:r>
              <a:rPr lang="en-US" sz="1200" dirty="0"/>
              <a:t> starts Docker as an internal project within </a:t>
            </a:r>
            <a:r>
              <a:rPr lang="en-US" sz="1200" dirty="0" err="1"/>
              <a:t>dotCloud</a:t>
            </a:r>
            <a:r>
              <a:rPr lang="en-US" sz="1200" dirty="0"/>
              <a:t>. He launched Docker first version as open source.</a:t>
            </a:r>
          </a:p>
          <a:p>
            <a:r>
              <a:rPr lang="en-US" sz="1200" dirty="0"/>
              <a:t>In Feb 2016, docker introduces first official commercial product known as Docker Enterprise Edition.</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15</a:t>
            </a:fld>
            <a:endParaRPr lang="en-US"/>
          </a:p>
        </p:txBody>
      </p:sp>
    </p:spTree>
    <p:extLst>
      <p:ext uri="{BB962C8B-B14F-4D97-AF65-F5344CB8AC3E}">
        <p14:creationId xmlns:p14="http://schemas.microsoft.com/office/powerpoint/2010/main" val="248723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0" indent="0">
              <a:buFont typeface="Arial" panose="020B0604020202020204" pitchFamily="34" charset="0"/>
              <a:buNone/>
            </a:pPr>
            <a:r>
              <a:rPr lang="en-US" sz="1200" dirty="0"/>
              <a:t>Docker uses a client-server architecture. Docker daemon is core component which performs all tasks like building, running and sharing docker containers.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Docker client and daemon gets configured on same machine, so that client can interact with docker daemon.  We can even connect to a remote docker daemon also with docker client. </a:t>
            </a:r>
            <a:r>
              <a:rPr lang="en-US" sz="900" dirty="0"/>
              <a:t>Docker client uses REST API to communicate with docker daemon.</a:t>
            </a:r>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16</a:t>
            </a:fld>
            <a:endParaRPr lang="en-US"/>
          </a:p>
        </p:txBody>
      </p:sp>
    </p:spTree>
    <p:extLst>
      <p:ext uri="{BB962C8B-B14F-4D97-AF65-F5344CB8AC3E}">
        <p14:creationId xmlns:p14="http://schemas.microsoft.com/office/powerpoint/2010/main" val="3891703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IN" b="1" dirty="0"/>
              <a:t>Instructor notes:</a:t>
            </a:r>
          </a:p>
          <a:p>
            <a:endParaRPr lang="en-IN" b="1" dirty="0"/>
          </a:p>
          <a:p>
            <a:pPr marL="0" indent="0">
              <a:buNone/>
            </a:pPr>
            <a:r>
              <a:rPr lang="en-US" sz="1200" dirty="0">
                <a:latin typeface="Open Sans" panose="020B0604020202020204" charset="0"/>
                <a:ea typeface="Open Sans" panose="020B0604020202020204" charset="0"/>
                <a:cs typeface="Open Sans" panose="020B0604020202020204" charset="0"/>
              </a:rPr>
              <a:t>Below are some of benefits which we get when we implement docker:</a:t>
            </a:r>
          </a:p>
          <a:p>
            <a:pPr marL="0" indent="0">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b="1" dirty="0">
                <a:latin typeface="Open Sans" panose="020B0604020202020204" charset="0"/>
                <a:ea typeface="Open Sans" panose="020B0604020202020204" charset="0"/>
                <a:cs typeface="Open Sans" panose="020B0604020202020204" charset="0"/>
              </a:rPr>
              <a:t>Easy and Faster Configuration: </a:t>
            </a:r>
            <a:r>
              <a:rPr lang="en-US" sz="1200" b="0" dirty="0">
                <a:latin typeface="Open Sans" panose="020B0604020202020204" charset="0"/>
                <a:ea typeface="Open Sans" panose="020B0604020202020204" charset="0"/>
                <a:cs typeface="Open Sans" panose="020B0604020202020204" charset="0"/>
              </a:rPr>
              <a:t>This is one of important feature of docker that it provides each configuration mechanism for software applications. We can host our applications in less time and efforts. We can create multiple environment for single application without creating multiple servers.</a:t>
            </a: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b="1" dirty="0">
                <a:latin typeface="Open Sans" panose="020B0604020202020204" charset="0"/>
                <a:ea typeface="Open Sans" panose="020B0604020202020204" charset="0"/>
                <a:cs typeface="Open Sans" panose="020B0604020202020204" charset="0"/>
              </a:rPr>
              <a:t>Increase productivity: </a:t>
            </a:r>
            <a:r>
              <a:rPr lang="en-US" sz="1200" b="0" dirty="0">
                <a:latin typeface="Open Sans" panose="020B0604020202020204" charset="0"/>
                <a:ea typeface="Open Sans" panose="020B0604020202020204" charset="0"/>
                <a:cs typeface="Open Sans" panose="020B0604020202020204" charset="0"/>
              </a:rPr>
              <a:t>Docker also increases productivity by providing easy configuration and fast deployments. It also helps us to reduce the resource consumption for hosting multiple applications.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b="1" dirty="0">
                <a:latin typeface="Open Sans" panose="020B0604020202020204" charset="0"/>
                <a:ea typeface="Open Sans" panose="020B0604020202020204" charset="0"/>
                <a:cs typeface="Open Sans" panose="020B0604020202020204" charset="0"/>
              </a:rPr>
              <a:t>Application Isolation</a:t>
            </a:r>
            <a:r>
              <a:rPr lang="en-US" sz="1200" dirty="0">
                <a:latin typeface="Open Sans" panose="020B0604020202020204" charset="0"/>
                <a:ea typeface="Open Sans" panose="020B0604020202020204" charset="0"/>
                <a:cs typeface="Open Sans" panose="020B0604020202020204" charset="0"/>
              </a:rPr>
              <a:t>: Docker support total isolated environment without any interference. Each application deployed inside containers will be isolated with each other and will not have any impact on each other.</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b="1" dirty="0">
                <a:latin typeface="Open Sans" panose="020B0604020202020204" charset="0"/>
                <a:ea typeface="Open Sans" panose="020B0604020202020204" charset="0"/>
                <a:cs typeface="Open Sans" panose="020B0604020202020204" charset="0"/>
              </a:rPr>
              <a:t>Routing Mesh</a:t>
            </a:r>
            <a:r>
              <a:rPr lang="en-US" sz="1200" dirty="0">
                <a:latin typeface="Open Sans" panose="020B0604020202020204" charset="0"/>
                <a:ea typeface="Open Sans" panose="020B0604020202020204" charset="0"/>
                <a:cs typeface="Open Sans" panose="020B0604020202020204" charset="0"/>
              </a:rPr>
              <a:t>: It helps to route incoming traffic with on host ports to docker containers to access applications. With this we can host same applications multiple times with different ports and URL’s.</a:t>
            </a:r>
          </a:p>
          <a:p>
            <a:pPr marL="0" indent="0">
              <a:lnSpc>
                <a:spcPct val="15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150000"/>
              </a:lnSpc>
              <a:buNone/>
            </a:pPr>
            <a:r>
              <a:rPr lang="en-US" sz="1200" b="1" dirty="0">
                <a:latin typeface="Open Sans" panose="020B0604020202020204" charset="0"/>
                <a:ea typeface="Open Sans" panose="020B0604020202020204" charset="0"/>
                <a:cs typeface="Open Sans" panose="020B0604020202020204" charset="0"/>
              </a:rPr>
              <a:t>Services: </a:t>
            </a:r>
            <a:r>
              <a:rPr lang="en-US" sz="1200" b="0" dirty="0">
                <a:latin typeface="Open Sans" panose="020B0604020202020204" charset="0"/>
                <a:ea typeface="Open Sans" panose="020B0604020202020204" charset="0"/>
                <a:cs typeface="Open Sans" panose="020B0604020202020204" charset="0"/>
              </a:rPr>
              <a:t>Services lets users to expose containers so that we can access applications from outside containers also. Each task created in services represent one containers deployed on a cluster.</a:t>
            </a:r>
            <a:endParaRPr lang="en-IN" b="1"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17</a:t>
            </a:fld>
            <a:endParaRPr lang="en-US"/>
          </a:p>
        </p:txBody>
      </p:sp>
    </p:spTree>
    <p:extLst>
      <p:ext uri="{BB962C8B-B14F-4D97-AF65-F5344CB8AC3E}">
        <p14:creationId xmlns:p14="http://schemas.microsoft.com/office/powerpoint/2010/main" val="2252241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0" indent="0">
              <a:buFont typeface="Arial" panose="020B0604020202020204" pitchFamily="34" charset="0"/>
              <a:buNone/>
            </a:pPr>
            <a:r>
              <a:rPr lang="en-US" sz="1200" dirty="0"/>
              <a:t>The Docker daemon: The Docker daemon (</a:t>
            </a:r>
            <a:r>
              <a:rPr lang="en-US" sz="1200" dirty="0" err="1"/>
              <a:t>dockerd</a:t>
            </a:r>
            <a:r>
              <a:rPr lang="en-US" sz="1200" dirty="0"/>
              <a:t>) accepts API requests from docker client and performs various operations on Docker host. Some of the objects managed by Docker daemon are such as docker images, docker containers, docker volumes, docker networks. Daemon should be always up and running in case we want our docker containers alive on server.</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The Docker client: Docker client is used by users to interact with docker daemon. Docker client will send all requests through API interface to docker daemon. Docker client can also be used to manage docker images and containers on host.</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Docker registries: Docker registry is used to host docker images. These docker images can be stored either privately or publicly on docker host. Docker hub is free cloud service where we can host both public and private docker image.</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Docker Images: Docker image is a read only template that have some instructions code inside it. User uses docker images to create docker containers which will be further used to host applications inside them.</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Docker Containers: Docker container is a instance of docker image. You can create, start, stop or remove docker container using docker client.</a:t>
            </a:r>
          </a:p>
        </p:txBody>
      </p:sp>
      <p:sp>
        <p:nvSpPr>
          <p:cNvPr id="4" name="Slide Number Placeholder 3"/>
          <p:cNvSpPr>
            <a:spLocks noGrp="1"/>
          </p:cNvSpPr>
          <p:nvPr>
            <p:ph type="sldNum" sz="quarter" idx="10"/>
          </p:nvPr>
        </p:nvSpPr>
        <p:spPr/>
        <p:txBody>
          <a:bodyPr/>
          <a:lstStyle/>
          <a:p>
            <a:fld id="{71B81024-447F-46C1-A9FC-67CC60C8E1BA}" type="slidenum">
              <a:rPr lang="en-US" smtClean="0"/>
              <a:pPr/>
              <a:t>18</a:t>
            </a:fld>
            <a:endParaRPr lang="en-US"/>
          </a:p>
        </p:txBody>
      </p:sp>
    </p:spTree>
    <p:extLst>
      <p:ext uri="{BB962C8B-B14F-4D97-AF65-F5344CB8AC3E}">
        <p14:creationId xmlns:p14="http://schemas.microsoft.com/office/powerpoint/2010/main" val="1435991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4020202020204" charset="0"/>
                <a:ea typeface="Open Sans" panose="020B0604020202020204" charset="0"/>
                <a:cs typeface="Open Sans" panose="020B0604020202020204" charset="0"/>
              </a:rPr>
              <a:t>Docker image acts like a source which is used to create Docker containers. Without docker image we can not create docker containers. We can create custom docker image bundled with both dependencies and application source code. These custom docker images will be pushed to docker repository and same can be downloaded or pulled on destination server. </a:t>
            </a:r>
          </a:p>
          <a:p>
            <a:endParaRPr lang="en-US" sz="1200" dirty="0"/>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Since they can become quite large, images are designed to be composed of layers of other images, allowing a minimal amount of data to be sent when transferring images over the network.</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In case we don’t have network connectivity we can export docker images from one machine to another.</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19</a:t>
            </a:fld>
            <a:endParaRPr lang="en-US"/>
          </a:p>
        </p:txBody>
      </p:sp>
    </p:spTree>
    <p:extLst>
      <p:ext uri="{BB962C8B-B14F-4D97-AF65-F5344CB8AC3E}">
        <p14:creationId xmlns:p14="http://schemas.microsoft.com/office/powerpoint/2010/main" val="66211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IN" b="1" dirty="0"/>
              <a:t>Instructor notes:</a:t>
            </a:r>
          </a:p>
          <a:p>
            <a:endParaRPr lang="en-IN" b="1" dirty="0"/>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Microservices a variant of service-oriented architecture(SOA), arranges an application as a collection of loosely coupled isolated services. Microservices is a unique method of software development that focuses on developing isolated individual services which combines as a single application. Microservices help to build an applications as combination of multiple small services, each running in its own environment and are independently deployable. These services can be written in different programming languages and also have its own storage and databases.</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Changes done to one service will not have any downtime on other services, which also enables developers to release there changes without any dependency on other services. </a:t>
            </a:r>
          </a:p>
        </p:txBody>
      </p:sp>
      <p:sp>
        <p:nvSpPr>
          <p:cNvPr id="4" name="Slide Number Placeholder 3"/>
          <p:cNvSpPr>
            <a:spLocks noGrp="1"/>
          </p:cNvSpPr>
          <p:nvPr>
            <p:ph type="sldNum" sz="quarter" idx="10"/>
          </p:nvPr>
        </p:nvSpPr>
        <p:spPr/>
        <p:txBody>
          <a:bodyPr/>
          <a:lstStyle/>
          <a:p>
            <a:fld id="{71B81024-447F-46C1-A9FC-67CC60C8E1BA}" type="slidenum">
              <a:rPr lang="en-US" smtClean="0"/>
              <a:pPr/>
              <a:t>2</a:t>
            </a:fld>
            <a:endParaRPr lang="en-US"/>
          </a:p>
        </p:txBody>
      </p:sp>
    </p:spTree>
    <p:extLst>
      <p:ext uri="{BB962C8B-B14F-4D97-AF65-F5344CB8AC3E}">
        <p14:creationId xmlns:p14="http://schemas.microsoft.com/office/powerpoint/2010/main" val="9496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IN" b="1" dirty="0"/>
          </a:p>
          <a:p>
            <a:endParaRPr lang="en-US" sz="1200" dirty="0"/>
          </a:p>
          <a:p>
            <a:pPr marL="0" indent="0">
              <a:buNone/>
            </a:pPr>
            <a:r>
              <a:rPr lang="en-US" sz="1200" dirty="0">
                <a:latin typeface="Open Sans" panose="020B0604020202020204" charset="0"/>
                <a:ea typeface="Open Sans" panose="020B0604020202020204" charset="0"/>
                <a:cs typeface="Open Sans" panose="020B0604020202020204" charset="0"/>
              </a:rPr>
              <a:t>In above diagram we could see layered architecture of ubuntu docker image. In this we could see all different layers in final ubuntu docker image. These layers are read only template which we can not modify, but we can add new layer on top of existing layers.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4020202020204" charset="0"/>
                <a:ea typeface="Open Sans" panose="020B0604020202020204" charset="0"/>
                <a:cs typeface="Open Sans" panose="020B0604020202020204" charset="0"/>
              </a:rPr>
              <a:t>We can download database, web servers, base operating system docker images for free from docker hub or any docker repository.</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20</a:t>
            </a:fld>
            <a:endParaRPr lang="en-US"/>
          </a:p>
        </p:txBody>
      </p:sp>
    </p:spTree>
    <p:extLst>
      <p:ext uri="{BB962C8B-B14F-4D97-AF65-F5344CB8AC3E}">
        <p14:creationId xmlns:p14="http://schemas.microsoft.com/office/powerpoint/2010/main" val="3711332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IN" b="1" dirty="0">
                <a:latin typeface="Candara" panose="020E0502030303020204" pitchFamily="34" charset="0"/>
              </a:rPr>
              <a:t>Instructor notes:</a:t>
            </a:r>
            <a:endParaRPr lang="en-US" sz="1200" dirty="0">
              <a:latin typeface="Candara" panose="020E0502030303020204" pitchFamily="34" charset="0"/>
              <a:ea typeface="Open Sans" panose="020B0604020202020204" charset="0"/>
              <a:cs typeface="Open Sans" panose="020B0604020202020204" charset="0"/>
            </a:endParaRPr>
          </a:p>
          <a:p>
            <a:pPr marL="0" indent="0">
              <a:buFont typeface="Arial" panose="020B0604020202020204" pitchFamily="34" charset="0"/>
              <a:buNone/>
            </a:pPr>
            <a:endParaRPr lang="en-US" sz="1200" b="0" i="0" u="none" strike="noStrike" cap="none" dirty="0">
              <a:solidFill>
                <a:schemeClr val="dk1"/>
              </a:solidFill>
              <a:effectLst/>
              <a:latin typeface="Candara" panose="020E0502030303020204" pitchFamily="34" charset="0"/>
              <a:ea typeface="Open Sans" panose="020B0604020202020204" charset="0"/>
              <a:cs typeface="Open Sans" panose="020B0604020202020204" charset="0"/>
              <a:sym typeface="Calibri"/>
            </a:endParaRPr>
          </a:p>
          <a:p>
            <a:pPr marL="0" indent="0">
              <a:lnSpc>
                <a:spcPct val="150000"/>
              </a:lnSpc>
              <a:buFont typeface="Wingdings" panose="05000000000000000000" pitchFamily="2" charset="2"/>
              <a:buNone/>
            </a:pPr>
            <a:r>
              <a:rPr lang="en-US" dirty="0">
                <a:latin typeface="Candara" panose="020E0502030303020204" pitchFamily="34" charset="0"/>
              </a:rPr>
              <a:t>Docker Base image is the basic image, on top of which we add more and more layers consisting of applications and software’s. Usually these base images are also called as OS base image e.g. Ubuntu, centos, fedora, Debian etc.</a:t>
            </a:r>
          </a:p>
          <a:p>
            <a:pPr marL="0" indent="0">
              <a:lnSpc>
                <a:spcPct val="150000"/>
              </a:lnSpc>
              <a:buFont typeface="Wingdings" panose="05000000000000000000" pitchFamily="2" charset="2"/>
              <a:buNone/>
            </a:pPr>
            <a:endParaRPr lang="en-US" dirty="0">
              <a:latin typeface="Candara" panose="020E0502030303020204" pitchFamily="34" charset="0"/>
            </a:endParaRPr>
          </a:p>
          <a:p>
            <a:pPr marL="0" indent="0">
              <a:lnSpc>
                <a:spcPct val="150000"/>
              </a:lnSpc>
              <a:buFont typeface="Wingdings" panose="05000000000000000000" pitchFamily="2" charset="2"/>
              <a:buNone/>
            </a:pPr>
            <a:r>
              <a:rPr lang="en-US" dirty="0">
                <a:latin typeface="Candara" panose="020E0502030303020204" pitchFamily="34" charset="0"/>
              </a:rPr>
              <a:t>Size of these base images are quiet small as compared to actually OS. Typical size can be approx. 200MB. We can prepare custom Docker images also using one these base OS Docker images.</a:t>
            </a:r>
          </a:p>
          <a:p>
            <a:pPr marL="0" indent="0">
              <a:lnSpc>
                <a:spcPct val="150000"/>
              </a:lnSpc>
              <a:buFont typeface="Wingdings" panose="05000000000000000000" pitchFamily="2" charset="2"/>
              <a:buNone/>
            </a:pPr>
            <a:endParaRPr lang="en-US" dirty="0">
              <a:latin typeface="Candara" panose="020E0502030303020204" pitchFamily="34" charset="0"/>
            </a:endParaRPr>
          </a:p>
          <a:p>
            <a:pPr marL="914400" lvl="2" indent="0">
              <a:lnSpc>
                <a:spcPct val="150000"/>
              </a:lnSpc>
              <a:buFont typeface="Arial" panose="020B0604020202020204" pitchFamily="34" charset="0"/>
              <a:buNone/>
            </a:pPr>
            <a:r>
              <a:rPr lang="en-US" dirty="0">
                <a:latin typeface="Candara" panose="020E0502030303020204" pitchFamily="34" charset="0"/>
              </a:rPr>
              <a:t>docker pull &lt;base image name&gt;:&lt;tag&gt;	Command to pull base OS image</a:t>
            </a:r>
          </a:p>
          <a:p>
            <a:pPr marL="0" indent="0">
              <a:lnSpc>
                <a:spcPct val="150000"/>
              </a:lnSpc>
              <a:buFont typeface="Wingdings" panose="05000000000000000000" pitchFamily="2" charset="2"/>
              <a:buNone/>
            </a:pPr>
            <a:endParaRPr lang="en-US" dirty="0">
              <a:latin typeface="Candara" panose="020E0502030303020204" pitchFamily="34" charset="0"/>
            </a:endParaRPr>
          </a:p>
          <a:p>
            <a:pPr marL="0" indent="0">
              <a:lnSpc>
                <a:spcPct val="150000"/>
              </a:lnSpc>
              <a:buFont typeface="Arial" panose="020B0604020202020204" pitchFamily="34" charset="0"/>
              <a:buNone/>
            </a:pPr>
            <a:endParaRPr lang="en-US" dirty="0">
              <a:latin typeface="Candara" panose="020E0502030303020204" pitchFamily="34" charset="0"/>
            </a:endParaRPr>
          </a:p>
          <a:p>
            <a:pPr marL="0" indent="0">
              <a:buFont typeface="Arial" panose="020B0604020202020204" pitchFamily="34" charset="0"/>
              <a:buNone/>
            </a:pPr>
            <a:endParaRPr lang="en-US" sz="1200" b="0" i="0" u="none" strike="noStrike" cap="none" dirty="0">
              <a:solidFill>
                <a:schemeClr val="dk1"/>
              </a:solidFill>
              <a:effectLst/>
              <a:latin typeface="Candara" panose="020E0502030303020204" pitchFamily="3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21</a:t>
            </a:fld>
            <a:endParaRPr lang="en-US" dirty="0"/>
          </a:p>
        </p:txBody>
      </p:sp>
    </p:spTree>
    <p:extLst>
      <p:ext uri="{BB962C8B-B14F-4D97-AF65-F5344CB8AC3E}">
        <p14:creationId xmlns:p14="http://schemas.microsoft.com/office/powerpoint/2010/main" val="3416138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IN" b="1" dirty="0"/>
              <a:t>Instructor notes:</a:t>
            </a:r>
          </a:p>
          <a:p>
            <a:endParaRPr lang="en-IN" b="1" dirty="0"/>
          </a:p>
          <a:p>
            <a:endParaRPr lang="en-US" sz="1200" dirty="0"/>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Docker Engine uses below mentioned commands to manage docker images on server:</a:t>
            </a:r>
          </a:p>
          <a:p>
            <a:pPr>
              <a:lnSpc>
                <a:spcPct val="150000"/>
              </a:lnSpc>
            </a:pPr>
            <a:endParaRPr lang="en-US" sz="1000" dirty="0">
              <a:latin typeface="Open Sans" panose="020B0604020202020204" charset="0"/>
              <a:ea typeface="Open Sans" panose="020B0604020202020204" charset="0"/>
              <a:cs typeface="Open Sans" panose="020B0604020202020204" charset="0"/>
            </a:endParaRP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images: List all local images.</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run: Create a container from an image and execute a command in it.</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tag: Tag an image.</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pull: Download image from repository.</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push: Upload image to repository from local system.</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commit: Create a new image from a container’s changes.</a:t>
            </a:r>
          </a:p>
          <a:p>
            <a:pPr marL="800100" lvl="1" indent="-342900">
              <a:lnSpc>
                <a:spcPct val="200000"/>
              </a:lnSpc>
            </a:pPr>
            <a:r>
              <a:rPr lang="en-US" sz="2000" dirty="0">
                <a:latin typeface="Open Sans" panose="020B0604020202020204" charset="0"/>
                <a:ea typeface="Open Sans" panose="020B0604020202020204" charset="0"/>
                <a:cs typeface="Open Sans" panose="020B0604020202020204" charset="0"/>
              </a:rPr>
              <a:t>docker </a:t>
            </a:r>
            <a:r>
              <a:rPr lang="en-US" sz="2000" dirty="0" err="1">
                <a:latin typeface="Open Sans" panose="020B0604020202020204" charset="0"/>
                <a:ea typeface="Open Sans" panose="020B0604020202020204" charset="0"/>
                <a:cs typeface="Open Sans" panose="020B0604020202020204" charset="0"/>
              </a:rPr>
              <a:t>rmi</a:t>
            </a:r>
            <a:r>
              <a:rPr lang="en-US" sz="2000" dirty="0">
                <a:latin typeface="Open Sans" panose="020B0604020202020204" charset="0"/>
                <a:ea typeface="Open Sans" panose="020B0604020202020204" charset="0"/>
                <a:cs typeface="Open Sans" panose="020B0604020202020204" charset="0"/>
              </a:rPr>
              <a:t>: Delete a local image and this will also remove intermediate images if no longer used.</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22</a:t>
            </a:fld>
            <a:endParaRPr lang="en-US"/>
          </a:p>
        </p:txBody>
      </p:sp>
    </p:spTree>
    <p:extLst>
      <p:ext uri="{BB962C8B-B14F-4D97-AF65-F5344CB8AC3E}">
        <p14:creationId xmlns:p14="http://schemas.microsoft.com/office/powerpoint/2010/main" val="235238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b="1" dirty="0"/>
              <a:t>Instructor notes:</a:t>
            </a:r>
          </a:p>
          <a:p>
            <a:endParaRPr lang="en-IN" b="1" dirty="0"/>
          </a:p>
          <a:p>
            <a:pPr marL="0" indent="0">
              <a:lnSpc>
                <a:spcPct val="150000"/>
              </a:lnSpc>
              <a:buFont typeface="Wingdings" panose="05000000000000000000" pitchFamily="2" charset="2"/>
              <a:buNone/>
            </a:pPr>
            <a:r>
              <a:rPr lang="en-US" dirty="0"/>
              <a:t>Docker Base image is the basic image, on top of which we add more and more layers consisting of applications and software’s. Usually these base images are also called as OS base image e.g. Ubuntu, centos, fedora, Debian etc. Size of these base images are quiet small as compared to actually OS. Typical size can be approx. 200MB.</a:t>
            </a:r>
          </a:p>
          <a:p>
            <a:pPr marL="0" indent="0">
              <a:lnSpc>
                <a:spcPct val="150000"/>
              </a:lnSpc>
              <a:buFont typeface="Wingdings" panose="05000000000000000000" pitchFamily="2" charset="2"/>
              <a:buNone/>
            </a:pPr>
            <a:r>
              <a:rPr lang="en-US" dirty="0"/>
              <a:t>We can prepare custom Docker images also using one these base OS Docker images.</a:t>
            </a:r>
          </a:p>
          <a:p>
            <a:pPr marL="0" indent="0">
              <a:lnSpc>
                <a:spcPct val="150000"/>
              </a:lnSpc>
              <a:buFont typeface="Wingdings" panose="05000000000000000000" pitchFamily="2" charset="2"/>
              <a:buNone/>
            </a:pPr>
            <a:endParaRPr lang="en-US" dirty="0"/>
          </a:p>
          <a:p>
            <a:pPr marL="1143000" lvl="2" indent="0">
              <a:lnSpc>
                <a:spcPct val="150000"/>
              </a:lnSpc>
              <a:buFont typeface="Arial" panose="020B0604020202020204" pitchFamily="34" charset="0"/>
              <a:buNone/>
            </a:pPr>
            <a:r>
              <a:rPr lang="en-US" dirty="0"/>
              <a:t>		docker pull &lt;base image name&gt;:&lt;tag&gt;	Command to pull base OS image</a:t>
            </a:r>
          </a:p>
          <a:p>
            <a:pPr marL="228600" lvl="0" indent="0">
              <a:lnSpc>
                <a:spcPct val="150000"/>
              </a:lnSpc>
              <a:buFont typeface="Arial" panose="020B0604020202020204" pitchFamily="34" charset="0"/>
              <a:buNone/>
            </a:pPr>
            <a:endParaRPr lang="en-US" dirty="0"/>
          </a:p>
          <a:p>
            <a:pPr marL="228600" lvl="0" indent="0">
              <a:lnSpc>
                <a:spcPct val="150000"/>
              </a:lnSpc>
              <a:buFont typeface="Arial" panose="020B0604020202020204" pitchFamily="34" charset="0"/>
              <a:buNone/>
            </a:pPr>
            <a:r>
              <a:rPr lang="en-US" dirty="0"/>
              <a:t>Most of application docker images are prepared using some base docker image using Dockerfile. Developers also deploy package dependencies and application source code on top of base docker images.</a:t>
            </a:r>
          </a:p>
          <a:p>
            <a:pPr marL="0" indent="0">
              <a:lnSpc>
                <a:spcPct val="150000"/>
              </a:lnSpc>
              <a:buFont typeface="Wingdings" panose="05000000000000000000" pitchFamily="2" charset="2"/>
              <a:buNone/>
            </a:pPr>
            <a:endParaRPr lang="en-US"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23</a:t>
            </a:fld>
            <a:endParaRPr lang="en-US"/>
          </a:p>
        </p:txBody>
      </p:sp>
    </p:spTree>
    <p:extLst>
      <p:ext uri="{BB962C8B-B14F-4D97-AF65-F5344CB8AC3E}">
        <p14:creationId xmlns:p14="http://schemas.microsoft.com/office/powerpoint/2010/main" val="2726293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IN" b="1" dirty="0"/>
              <a:t>Instructor notes:</a:t>
            </a:r>
          </a:p>
          <a:p>
            <a:endParaRPr lang="en-IN" b="1" dirty="0"/>
          </a:p>
          <a:p>
            <a:endParaRPr lang="en-US" sz="1200" dirty="0"/>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Container is a instance of docker image which gets created once we execute docker run command. A container is a standard unit of software that packages up code and all its dependencies.</a:t>
            </a:r>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We can easily use same docker image multiple times on different machines. We can initialize container both in interactive and detached mode.</a:t>
            </a:r>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Containers isolate software from its environment and ensure that it works uniformly despite differences for instance between development and staging.</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24</a:t>
            </a:fld>
            <a:endParaRPr lang="en-US"/>
          </a:p>
        </p:txBody>
      </p:sp>
    </p:spTree>
    <p:extLst>
      <p:ext uri="{BB962C8B-B14F-4D97-AF65-F5344CB8AC3E}">
        <p14:creationId xmlns:p14="http://schemas.microsoft.com/office/powerpoint/2010/main" val="3617177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IN" b="1" dirty="0"/>
          </a:p>
          <a:p>
            <a:endParaRPr lang="en-US" sz="1200" dirty="0"/>
          </a:p>
          <a:p>
            <a:r>
              <a:rPr lang="en-US" sz="1200" dirty="0"/>
              <a:t>Docker registries are available both as private and public, depending on which registry application we are using. Docker hub is one of free public repository which any one can use to push docker images. We also have option to push docker image privately on Docker hub with enterprise license.</a:t>
            </a:r>
          </a:p>
          <a:p>
            <a:endParaRPr lang="en-US" sz="1200" dirty="0"/>
          </a:p>
          <a:p>
            <a:r>
              <a:rPr lang="en-US" sz="1200" dirty="0"/>
              <a:t>All base OS images and custom software's images are available in Docker hub and we can easily pull those on any server.</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25</a:t>
            </a:fld>
            <a:endParaRPr lang="en-US"/>
          </a:p>
        </p:txBody>
      </p:sp>
    </p:spTree>
    <p:extLst>
      <p:ext uri="{BB962C8B-B14F-4D97-AF65-F5344CB8AC3E}">
        <p14:creationId xmlns:p14="http://schemas.microsoft.com/office/powerpoint/2010/main" val="633008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IN" b="1" dirty="0"/>
          </a:p>
          <a:p>
            <a:endParaRPr lang="en-US" sz="1200" dirty="0"/>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In above diagram we could see both push and pull operations on docker image. We can interact with multiple docker registries. We can use docker push command to push images from docker host to registry. Below is the command sequence:</a:t>
            </a:r>
          </a:p>
          <a:p>
            <a:pPr marL="50800" indent="0">
              <a:lnSpc>
                <a:spcPct val="150000"/>
              </a:lnSpc>
              <a:buNone/>
            </a:pPr>
            <a:endParaRPr lang="en-US" sz="2000" dirty="0">
              <a:latin typeface="Open Sans" panose="020B0604020202020204" charset="0"/>
              <a:ea typeface="Open Sans" panose="020B0604020202020204" charset="0"/>
              <a:cs typeface="Open Sans" panose="020B0604020202020204" charset="0"/>
            </a:endParaRPr>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			docker tag </a:t>
            </a:r>
            <a:r>
              <a:rPr lang="en-US" sz="2000" dirty="0" err="1">
                <a:latin typeface="Open Sans" panose="020B0604020202020204" charset="0"/>
                <a:ea typeface="Open Sans" panose="020B0604020202020204" charset="0"/>
                <a:cs typeface="Open Sans" panose="020B0604020202020204" charset="0"/>
              </a:rPr>
              <a:t>local-image:tagname</a:t>
            </a:r>
            <a:r>
              <a:rPr lang="en-US" sz="2000" dirty="0">
                <a:latin typeface="Open Sans" panose="020B0604020202020204" charset="0"/>
                <a:ea typeface="Open Sans" panose="020B0604020202020204" charset="0"/>
                <a:cs typeface="Open Sans" panose="020B0604020202020204" charset="0"/>
              </a:rPr>
              <a:t> </a:t>
            </a:r>
            <a:r>
              <a:rPr lang="en-US" sz="2000" dirty="0" err="1">
                <a:latin typeface="Open Sans" panose="020B0604020202020204" charset="0"/>
                <a:ea typeface="Open Sans" panose="020B0604020202020204" charset="0"/>
                <a:cs typeface="Open Sans" panose="020B0604020202020204" charset="0"/>
              </a:rPr>
              <a:t>reponame:tagname</a:t>
            </a:r>
            <a:br>
              <a:rPr lang="en-US" sz="2000" dirty="0">
                <a:latin typeface="Open Sans" panose="020B0604020202020204" charset="0"/>
                <a:ea typeface="Open Sans" panose="020B0604020202020204" charset="0"/>
                <a:cs typeface="Open Sans" panose="020B0604020202020204" charset="0"/>
              </a:rPr>
            </a:br>
            <a:r>
              <a:rPr lang="en-US" sz="2000" dirty="0">
                <a:latin typeface="Open Sans" panose="020B0604020202020204" charset="0"/>
                <a:ea typeface="Open Sans" panose="020B0604020202020204" charset="0"/>
                <a:cs typeface="Open Sans" panose="020B0604020202020204" charset="0"/>
              </a:rPr>
              <a:t>			</a:t>
            </a:r>
          </a:p>
          <a:p>
            <a:pPr marL="50800" indent="0">
              <a:lnSpc>
                <a:spcPct val="150000"/>
              </a:lnSpc>
              <a:buNone/>
            </a:pPr>
            <a:r>
              <a:rPr lang="en-US" sz="2000" dirty="0">
                <a:latin typeface="Open Sans" panose="020B0604020202020204" charset="0"/>
                <a:ea typeface="Open Sans" panose="020B0604020202020204" charset="0"/>
                <a:cs typeface="Open Sans" panose="020B0604020202020204" charset="0"/>
              </a:rPr>
              <a:t>			docker push </a:t>
            </a:r>
            <a:r>
              <a:rPr lang="en-US" sz="2000" dirty="0" err="1">
                <a:latin typeface="Open Sans" panose="020B0604020202020204" charset="0"/>
                <a:ea typeface="Open Sans" panose="020B0604020202020204" charset="0"/>
                <a:cs typeface="Open Sans" panose="020B0604020202020204" charset="0"/>
              </a:rPr>
              <a:t>reponame:tagname</a:t>
            </a:r>
            <a:endParaRPr lang="en-US" sz="2000" dirty="0">
              <a:latin typeface="Open Sans" panose="020B0604020202020204" charset="0"/>
              <a:ea typeface="Open Sans" panose="020B0604020202020204" charset="0"/>
              <a:cs typeface="Open Sans" panose="020B0604020202020204" charset="0"/>
            </a:endParaRP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26</a:t>
            </a:fld>
            <a:endParaRPr lang="en-US"/>
          </a:p>
        </p:txBody>
      </p:sp>
    </p:spTree>
    <p:extLst>
      <p:ext uri="{BB962C8B-B14F-4D97-AF65-F5344CB8AC3E}">
        <p14:creationId xmlns:p14="http://schemas.microsoft.com/office/powerpoint/2010/main" val="1532443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a:lnSpc>
                <a:spcPct val="200000"/>
              </a:lnSpc>
            </a:pPr>
            <a:r>
              <a:rPr lang="en-US" sz="1200" dirty="0">
                <a:latin typeface="Candara" panose="020E0502030303020204" pitchFamily="34" charset="0"/>
              </a:rPr>
              <a:t>Above lifecycle shows various stages of a Docker container:</a:t>
            </a:r>
          </a:p>
          <a:p>
            <a:pPr>
              <a:lnSpc>
                <a:spcPct val="200000"/>
              </a:lnSpc>
            </a:pPr>
            <a:endParaRPr lang="en-US" sz="1200" dirty="0">
              <a:latin typeface="Candara" panose="020E0502030303020204" pitchFamily="34" charset="0"/>
            </a:endParaRPr>
          </a:p>
          <a:p>
            <a:pPr algn="l"/>
            <a:r>
              <a:rPr lang="en-US" b="0" i="0" dirty="0">
                <a:solidFill>
                  <a:srgbClr val="292929"/>
                </a:solidFill>
                <a:effectLst/>
                <a:latin typeface="sohne"/>
              </a:rPr>
              <a:t>Create container:	</a:t>
            </a:r>
            <a:r>
              <a:rPr lang="en-US" b="0" i="0" dirty="0">
                <a:solidFill>
                  <a:srgbClr val="292929"/>
                </a:solidFill>
                <a:effectLst/>
                <a:latin typeface="charter"/>
              </a:rPr>
              <a:t>Create a container to run it later on with required image.</a:t>
            </a:r>
          </a:p>
          <a:p>
            <a:r>
              <a:rPr lang="en-US" b="0" i="0" dirty="0">
                <a:solidFill>
                  <a:srgbClr val="292929"/>
                </a:solidFill>
                <a:effectLst/>
                <a:latin typeface="Menlo"/>
              </a:rPr>
              <a:t>	docker create --name &lt;container-name&gt; &lt;image-name&gt;</a:t>
            </a:r>
          </a:p>
          <a:p>
            <a:endParaRPr lang="en-US" sz="1200" b="0" i="0" dirty="0">
              <a:solidFill>
                <a:srgbClr val="292929"/>
              </a:solidFill>
              <a:effectLst/>
              <a:latin typeface="Menlo"/>
            </a:endParaRPr>
          </a:p>
          <a:p>
            <a:pPr algn="l"/>
            <a:r>
              <a:rPr lang="en-US" b="0" i="0" dirty="0">
                <a:solidFill>
                  <a:srgbClr val="292929"/>
                </a:solidFill>
                <a:effectLst/>
                <a:latin typeface="sohne"/>
              </a:rPr>
              <a:t>Run docker container:	Run t</a:t>
            </a:r>
            <a:r>
              <a:rPr lang="en-US" b="0" i="0" dirty="0">
                <a:solidFill>
                  <a:srgbClr val="292929"/>
                </a:solidFill>
                <a:effectLst/>
                <a:latin typeface="charter"/>
              </a:rPr>
              <a:t>he docker container with the required image and specified command / process. ‘-d’ flag is used for running the container in background.</a:t>
            </a:r>
          </a:p>
          <a:p>
            <a:r>
              <a:rPr lang="en-US" b="0" i="0" dirty="0">
                <a:solidFill>
                  <a:srgbClr val="292929"/>
                </a:solidFill>
                <a:effectLst/>
                <a:latin typeface="Menlo"/>
              </a:rPr>
              <a:t>	docker run -it -d --name &lt;container-name&gt; &lt;image-name&gt; bash</a:t>
            </a:r>
          </a:p>
          <a:p>
            <a:endParaRPr lang="en-US" sz="1200" b="0" i="0" dirty="0">
              <a:solidFill>
                <a:srgbClr val="292929"/>
              </a:solidFill>
              <a:effectLst/>
              <a:latin typeface="Menlo"/>
            </a:endParaRPr>
          </a:p>
          <a:p>
            <a:pPr algn="l"/>
            <a:r>
              <a:rPr lang="en-US" b="0" i="0" dirty="0">
                <a:solidFill>
                  <a:srgbClr val="292929"/>
                </a:solidFill>
                <a:effectLst/>
                <a:latin typeface="sohne"/>
              </a:rPr>
              <a:t>Pause container:	</a:t>
            </a:r>
            <a:r>
              <a:rPr lang="en-US" b="0" i="0" dirty="0">
                <a:solidFill>
                  <a:srgbClr val="292929"/>
                </a:solidFill>
                <a:effectLst/>
                <a:latin typeface="charter"/>
              </a:rPr>
              <a:t>Used to pause the processes running inside the container.</a:t>
            </a:r>
          </a:p>
          <a:p>
            <a:r>
              <a:rPr lang="en-US" b="0" i="0" dirty="0">
                <a:solidFill>
                  <a:srgbClr val="292929"/>
                </a:solidFill>
                <a:effectLst/>
                <a:latin typeface="Menlo"/>
              </a:rPr>
              <a:t>	docker pause &lt;container-id/name&gt;</a:t>
            </a:r>
          </a:p>
          <a:p>
            <a:endParaRPr lang="en-US" sz="1200" b="0" i="0" dirty="0">
              <a:solidFill>
                <a:srgbClr val="292929"/>
              </a:solidFill>
              <a:effectLst/>
              <a:latin typeface="Menlo"/>
            </a:endParaRPr>
          </a:p>
          <a:p>
            <a:pPr algn="l"/>
            <a:r>
              <a:rPr lang="en-US" b="0" i="0" dirty="0" err="1">
                <a:solidFill>
                  <a:srgbClr val="292929"/>
                </a:solidFill>
                <a:effectLst/>
                <a:latin typeface="sohne"/>
              </a:rPr>
              <a:t>Unpause</a:t>
            </a:r>
            <a:r>
              <a:rPr lang="en-US" b="0" i="0" dirty="0">
                <a:solidFill>
                  <a:srgbClr val="292929"/>
                </a:solidFill>
                <a:effectLst/>
                <a:latin typeface="sohne"/>
              </a:rPr>
              <a:t> container:	</a:t>
            </a:r>
            <a:r>
              <a:rPr lang="en-US" b="0" i="0" dirty="0">
                <a:solidFill>
                  <a:srgbClr val="292929"/>
                </a:solidFill>
                <a:effectLst/>
                <a:latin typeface="charter"/>
              </a:rPr>
              <a:t>Used to </a:t>
            </a:r>
            <a:r>
              <a:rPr lang="en-US" b="0" i="0" dirty="0" err="1">
                <a:solidFill>
                  <a:srgbClr val="292929"/>
                </a:solidFill>
                <a:effectLst/>
                <a:latin typeface="charter"/>
              </a:rPr>
              <a:t>unpause</a:t>
            </a:r>
            <a:r>
              <a:rPr lang="en-US" b="0" i="0" dirty="0">
                <a:solidFill>
                  <a:srgbClr val="292929"/>
                </a:solidFill>
                <a:effectLst/>
                <a:latin typeface="charter"/>
              </a:rPr>
              <a:t> the processes inside the container.</a:t>
            </a:r>
          </a:p>
          <a:p>
            <a:r>
              <a:rPr lang="en-US" b="0" i="0" dirty="0">
                <a:solidFill>
                  <a:srgbClr val="292929"/>
                </a:solidFill>
                <a:effectLst/>
                <a:latin typeface="Menlo"/>
              </a:rPr>
              <a:t>	docker </a:t>
            </a:r>
            <a:r>
              <a:rPr lang="en-US" b="0" i="0" dirty="0" err="1">
                <a:solidFill>
                  <a:srgbClr val="292929"/>
                </a:solidFill>
                <a:effectLst/>
                <a:latin typeface="Menlo"/>
              </a:rPr>
              <a:t>unpause</a:t>
            </a:r>
            <a:r>
              <a:rPr lang="en-US" b="0" i="0" dirty="0">
                <a:solidFill>
                  <a:srgbClr val="292929"/>
                </a:solidFill>
                <a:effectLst/>
                <a:latin typeface="Menlo"/>
              </a:rPr>
              <a:t> &lt;container-id/name&gt;</a:t>
            </a:r>
          </a:p>
          <a:p>
            <a:endParaRPr lang="en-US" sz="1200" b="0" i="0" dirty="0">
              <a:solidFill>
                <a:srgbClr val="292929"/>
              </a:solidFill>
              <a:effectLst/>
              <a:latin typeface="Menlo"/>
            </a:endParaRPr>
          </a:p>
          <a:p>
            <a:pPr algn="l"/>
            <a:r>
              <a:rPr lang="en-US" b="0" i="0" dirty="0">
                <a:solidFill>
                  <a:srgbClr val="292929"/>
                </a:solidFill>
                <a:effectLst/>
                <a:latin typeface="sohne"/>
              </a:rPr>
              <a:t>Start container:	</a:t>
            </a:r>
            <a:r>
              <a:rPr lang="en-US" b="0" i="0" dirty="0">
                <a:solidFill>
                  <a:srgbClr val="292929"/>
                </a:solidFill>
                <a:effectLst/>
                <a:latin typeface="charter"/>
              </a:rPr>
              <a:t>Start the container, if present in stopped state.</a:t>
            </a:r>
          </a:p>
          <a:p>
            <a:r>
              <a:rPr lang="en-US" b="0" i="0" dirty="0">
                <a:solidFill>
                  <a:srgbClr val="292929"/>
                </a:solidFill>
                <a:effectLst/>
                <a:latin typeface="Menlo"/>
              </a:rPr>
              <a:t>	docker start &lt;container-id/name&gt;</a:t>
            </a:r>
            <a:endParaRPr lang="en-US" sz="1200" b="0" i="0" dirty="0">
              <a:solidFill>
                <a:srgbClr val="292929"/>
              </a:solidFill>
              <a:effectLst/>
              <a:latin typeface="Menlo"/>
            </a:endParaRPr>
          </a:p>
          <a:p>
            <a:endParaRPr lang="en-US" sz="1200" b="0" i="0" dirty="0">
              <a:solidFill>
                <a:srgbClr val="292929"/>
              </a:solidFill>
              <a:effectLst/>
              <a:latin typeface="Menlo"/>
            </a:endParaRPr>
          </a:p>
          <a:p>
            <a:endParaRPr lang="en-US" sz="1200" b="0" i="0" dirty="0">
              <a:solidFill>
                <a:srgbClr val="292929"/>
              </a:solidFill>
              <a:effectLst/>
              <a:latin typeface="Menlo"/>
            </a:endParaRPr>
          </a:p>
          <a:p>
            <a:pPr algn="l"/>
            <a:r>
              <a:rPr lang="en-US" b="0" i="0" dirty="0">
                <a:solidFill>
                  <a:srgbClr val="292929"/>
                </a:solidFill>
                <a:effectLst/>
                <a:latin typeface="sohne"/>
              </a:rPr>
              <a:t>Stop container:	</a:t>
            </a:r>
            <a:r>
              <a:rPr lang="en-US" b="0" i="0" dirty="0">
                <a:solidFill>
                  <a:srgbClr val="292929"/>
                </a:solidFill>
                <a:effectLst/>
                <a:latin typeface="charter"/>
              </a:rPr>
              <a:t>To stop the container and processes running inside the container:</a:t>
            </a:r>
          </a:p>
          <a:p>
            <a:r>
              <a:rPr lang="en-US" b="0" i="0" dirty="0">
                <a:solidFill>
                  <a:srgbClr val="292929"/>
                </a:solidFill>
                <a:effectLst/>
                <a:latin typeface="Menlo"/>
              </a:rPr>
              <a:t>	docker stop &lt;container-id/name&gt;</a:t>
            </a:r>
            <a:endParaRPr lang="en-US" sz="1200" b="0" i="0" dirty="0">
              <a:solidFill>
                <a:srgbClr val="292929"/>
              </a:solidFill>
              <a:effectLst/>
              <a:latin typeface="Menlo"/>
            </a:endParaRPr>
          </a:p>
          <a:p>
            <a:endParaRPr lang="en-US" sz="1200" b="0" i="0" dirty="0">
              <a:solidFill>
                <a:srgbClr val="292929"/>
              </a:solidFill>
              <a:effectLst/>
              <a:latin typeface="Menlo"/>
            </a:endParaRPr>
          </a:p>
          <a:p>
            <a:pPr algn="l"/>
            <a:r>
              <a:rPr lang="en-US" b="0" i="0" dirty="0">
                <a:solidFill>
                  <a:srgbClr val="292929"/>
                </a:solidFill>
                <a:effectLst/>
                <a:latin typeface="sohne"/>
              </a:rPr>
              <a:t>Restart container:	</a:t>
            </a:r>
            <a:r>
              <a:rPr lang="en-US" b="0" i="0" dirty="0">
                <a:solidFill>
                  <a:srgbClr val="292929"/>
                </a:solidFill>
                <a:effectLst/>
                <a:latin typeface="charter"/>
              </a:rPr>
              <a:t>It is used to restart the container as well as processes running inside the container.</a:t>
            </a:r>
          </a:p>
          <a:p>
            <a:r>
              <a:rPr lang="en-US" b="0" i="0" dirty="0">
                <a:solidFill>
                  <a:srgbClr val="292929"/>
                </a:solidFill>
                <a:effectLst/>
                <a:latin typeface="Menlo"/>
              </a:rPr>
              <a:t>	docker restart &lt;container-id/name&gt;</a:t>
            </a:r>
            <a:endParaRPr lang="en-US" sz="1200" b="0" i="0" dirty="0">
              <a:solidFill>
                <a:srgbClr val="292929"/>
              </a:solidFill>
              <a:effectLst/>
              <a:latin typeface="Menlo"/>
            </a:endParaRPr>
          </a:p>
          <a:p>
            <a:endParaRPr lang="en-US" sz="1200" dirty="0">
              <a:latin typeface="Candara" panose="020E0502030303020204" pitchFamily="34" charset="0"/>
            </a:endParaRPr>
          </a:p>
          <a:p>
            <a:pPr algn="l"/>
            <a:r>
              <a:rPr lang="en-US" b="0" i="0" dirty="0">
                <a:solidFill>
                  <a:srgbClr val="292929"/>
                </a:solidFill>
                <a:effectLst/>
                <a:latin typeface="sohne"/>
              </a:rPr>
              <a:t>Kill container:		</a:t>
            </a:r>
            <a:r>
              <a:rPr lang="en-US" b="0" i="0" dirty="0">
                <a:solidFill>
                  <a:srgbClr val="292929"/>
                </a:solidFill>
                <a:effectLst/>
                <a:latin typeface="charter"/>
              </a:rPr>
              <a:t>We can kill the running container.</a:t>
            </a:r>
          </a:p>
          <a:p>
            <a:r>
              <a:rPr lang="en-US" b="0" i="0" dirty="0">
                <a:solidFill>
                  <a:srgbClr val="292929"/>
                </a:solidFill>
                <a:effectLst/>
                <a:latin typeface="Menlo"/>
              </a:rPr>
              <a:t>	docker kill &lt;container-id/name&gt;</a:t>
            </a:r>
          </a:p>
          <a:p>
            <a:endParaRPr lang="en-US" b="0" i="0" dirty="0">
              <a:solidFill>
                <a:srgbClr val="292929"/>
              </a:solidFill>
              <a:effectLst/>
              <a:latin typeface="Menlo"/>
            </a:endParaRPr>
          </a:p>
          <a:p>
            <a:pPr algn="l"/>
            <a:r>
              <a:rPr lang="en-US" b="0" i="0" dirty="0">
                <a:solidFill>
                  <a:srgbClr val="292929"/>
                </a:solidFill>
                <a:effectLst/>
                <a:latin typeface="sohne"/>
              </a:rPr>
              <a:t>Destroy container	</a:t>
            </a:r>
            <a:r>
              <a:rPr lang="en-US" b="0" i="0" dirty="0">
                <a:solidFill>
                  <a:srgbClr val="292929"/>
                </a:solidFill>
                <a:effectLst/>
                <a:latin typeface="charter"/>
              </a:rPr>
              <a:t>Its preferred to destroy container, only if present in stopped state instead of forcefully destroying the running container.</a:t>
            </a:r>
          </a:p>
          <a:p>
            <a:r>
              <a:rPr lang="en-US" b="0" i="0" dirty="0">
                <a:solidFill>
                  <a:srgbClr val="292929"/>
                </a:solidFill>
                <a:effectLst/>
                <a:latin typeface="Menlo"/>
              </a:rPr>
              <a:t>	docker rm &lt;container-id/name&gt;</a:t>
            </a:r>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27</a:t>
            </a:fld>
            <a:endParaRPr lang="en-US" dirty="0"/>
          </a:p>
        </p:txBody>
      </p:sp>
    </p:spTree>
    <p:extLst>
      <p:ext uri="{BB962C8B-B14F-4D97-AF65-F5344CB8AC3E}">
        <p14:creationId xmlns:p14="http://schemas.microsoft.com/office/powerpoint/2010/main" val="386118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a:p>
            <a:r>
              <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rPr>
              <a:t>When we work with docker container, if we removes container data doesn’t persist on server and we will be not be able to access that data. A container’s writable layer is tightly coupled to the host machine where the container is running. </a:t>
            </a: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a:p>
            <a:r>
              <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rPr>
              <a:t>We need storage driver to do modifications to this writable layer of docker container. The storage driver controls how images and containers are stored and managed on your Docker host.</a:t>
            </a: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28</a:t>
            </a:fld>
            <a:endParaRPr lang="en-US" dirty="0"/>
          </a:p>
        </p:txBody>
      </p:sp>
    </p:spTree>
    <p:extLst>
      <p:ext uri="{BB962C8B-B14F-4D97-AF65-F5344CB8AC3E}">
        <p14:creationId xmlns:p14="http://schemas.microsoft.com/office/powerpoint/2010/main" val="3583330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r>
              <a:rPr lang="en-US" b="0" i="0" dirty="0">
                <a:solidFill>
                  <a:srgbClr val="33444D"/>
                </a:solidFill>
                <a:effectLst/>
                <a:latin typeface="Open Sans" panose="020B0604020202020204" charset="0"/>
              </a:rPr>
              <a:t>Bind mounts have been around since the early days of Docker. Bind mounts have limited functionality compared to </a:t>
            </a:r>
            <a:r>
              <a:rPr lang="en-US" b="0" i="0" u="none" strike="noStrike" dirty="0">
                <a:solidFill>
                  <a:srgbClr val="2697ED"/>
                </a:solidFill>
                <a:effectLst/>
                <a:latin typeface="Open Sans" panose="020B0604020202020204" charset="0"/>
                <a:hlinkClick r:id="rId3"/>
              </a:rPr>
              <a:t>volumes</a:t>
            </a:r>
            <a:r>
              <a:rPr lang="en-US" b="0" i="0" dirty="0">
                <a:solidFill>
                  <a:srgbClr val="33444D"/>
                </a:solidFill>
                <a:effectLst/>
                <a:latin typeface="Open Sans" panose="020B0604020202020204" charset="0"/>
              </a:rPr>
              <a:t>. When you use a bind mount, a file or directory on the </a:t>
            </a:r>
            <a:r>
              <a:rPr lang="en-US" b="0" i="1" dirty="0">
                <a:solidFill>
                  <a:srgbClr val="33444D"/>
                </a:solidFill>
                <a:effectLst/>
                <a:latin typeface="Open Sans" panose="020B0604020202020204" charset="0"/>
              </a:rPr>
              <a:t>host machine</a:t>
            </a:r>
            <a:r>
              <a:rPr lang="en-US" b="0" i="0" dirty="0">
                <a:solidFill>
                  <a:srgbClr val="33444D"/>
                </a:solidFill>
                <a:effectLst/>
                <a:latin typeface="Open Sans" panose="020B0604020202020204" charset="0"/>
              </a:rPr>
              <a:t> is mounted into a container. </a:t>
            </a:r>
          </a:p>
          <a:p>
            <a:endParaRPr lang="en-US" sz="1200" b="0" i="0" u="none" strike="noStrike" cap="none" dirty="0">
              <a:solidFill>
                <a:srgbClr val="33444D"/>
              </a:solidFill>
              <a:effectLst/>
              <a:latin typeface="Open Sans" panose="020B0604020202020204" charset="0"/>
              <a:ea typeface="Open Sans" panose="020B0604020202020204" charset="0"/>
              <a:cs typeface="Open Sans" panose="020B0604020202020204" charset="0"/>
              <a:sym typeface="Calibri"/>
            </a:endParaRPr>
          </a:p>
          <a:p>
            <a:r>
              <a:rPr lang="en-US" sz="1200" b="0" i="0" u="none" strike="noStrike" cap="none" dirty="0">
                <a:solidFill>
                  <a:srgbClr val="33444D"/>
                </a:solidFill>
                <a:effectLst/>
                <a:latin typeface="Open Sans" panose="020B0604020202020204" charset="0"/>
                <a:ea typeface="Open Sans" panose="020B0604020202020204" charset="0"/>
                <a:cs typeface="Open Sans" panose="020B0604020202020204" charset="0"/>
                <a:sym typeface="Calibri"/>
              </a:rPr>
              <a:t>Bind mounts can be easily mounted across multiple containers which is the limitation with Docker volumes.</a:t>
            </a:r>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29</a:t>
            </a:fld>
            <a:endParaRPr lang="en-US" dirty="0"/>
          </a:p>
        </p:txBody>
      </p:sp>
    </p:spTree>
    <p:extLst>
      <p:ext uri="{BB962C8B-B14F-4D97-AF65-F5344CB8AC3E}">
        <p14:creationId xmlns:p14="http://schemas.microsoft.com/office/powerpoint/2010/main" val="308465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Below are some of the advantages of using Microservices:</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It gives developers freedom to develop and deploy services independently.</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These independent services can be developed using different programming languages.</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When new changes are required, it only needs to be done to specific services only instead of bring down whole application.</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It provides better fault tolerance, where one service going on does not have much impact on whole application.</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a:t>
            </a:fld>
            <a:endParaRPr lang="en-US"/>
          </a:p>
        </p:txBody>
      </p:sp>
    </p:spTree>
    <p:extLst>
      <p:ext uri="{BB962C8B-B14F-4D97-AF65-F5344CB8AC3E}">
        <p14:creationId xmlns:p14="http://schemas.microsoft.com/office/powerpoint/2010/main" val="235713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r>
              <a:rPr lang="en-US" b="0" i="0" dirty="0">
                <a:solidFill>
                  <a:srgbClr val="33444D"/>
                </a:solidFill>
                <a:effectLst/>
                <a:latin typeface="Open Sans" panose="020B0604020202020204" charset="0"/>
              </a:rPr>
              <a:t>When you create a container with a </a:t>
            </a:r>
            <a:r>
              <a:rPr lang="en-US" dirty="0" err="1"/>
              <a:t>tmpfs</a:t>
            </a:r>
            <a:r>
              <a:rPr lang="en-US" b="0" i="0" dirty="0">
                <a:solidFill>
                  <a:srgbClr val="33444D"/>
                </a:solidFill>
                <a:effectLst/>
                <a:latin typeface="Open Sans" panose="020B0604020202020204" charset="0"/>
              </a:rPr>
              <a:t> mount, the container can create files outside the container’s writable layer. </a:t>
            </a:r>
            <a:r>
              <a:rPr lang="en-US" dirty="0" err="1"/>
              <a:t>tmpfs</a:t>
            </a:r>
            <a:r>
              <a:rPr lang="en-US" b="0" i="0" dirty="0">
                <a:solidFill>
                  <a:srgbClr val="33444D"/>
                </a:solidFill>
                <a:effectLst/>
                <a:latin typeface="Open Sans" panose="020B0604020202020204" charset="0"/>
              </a:rPr>
              <a:t> mount is temporary, and only persisted in the host memory. When the container stops, the </a:t>
            </a:r>
            <a:r>
              <a:rPr lang="en-US" dirty="0" err="1"/>
              <a:t>tmpfs</a:t>
            </a:r>
            <a:r>
              <a:rPr lang="en-US" b="0" i="0" dirty="0">
                <a:solidFill>
                  <a:srgbClr val="33444D"/>
                </a:solidFill>
                <a:effectLst/>
                <a:latin typeface="Open Sans" panose="020B0604020202020204" charset="0"/>
              </a:rPr>
              <a:t> mount is removed, and files written there won’t be persisted.</a:t>
            </a:r>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30</a:t>
            </a:fld>
            <a:endParaRPr lang="en-US" dirty="0"/>
          </a:p>
        </p:txBody>
      </p:sp>
    </p:spTree>
    <p:extLst>
      <p:ext uri="{BB962C8B-B14F-4D97-AF65-F5344CB8AC3E}">
        <p14:creationId xmlns:p14="http://schemas.microsoft.com/office/powerpoint/2010/main" val="1141658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150000"/>
              </a:lnSpc>
              <a:buFont typeface="Wingdings" panose="05000000000000000000" pitchFamily="2" charset="2"/>
              <a:buNone/>
            </a:pPr>
            <a:r>
              <a:rPr lang="en-US" dirty="0"/>
              <a:t>Dockerfile is a build script having series of instructions used to build Docker images automatically. We can version these build script with source code in Git repositories.</a:t>
            </a:r>
          </a:p>
          <a:p>
            <a:pPr marL="0" indent="0">
              <a:lnSpc>
                <a:spcPct val="150000"/>
              </a:lnSpc>
              <a:buFont typeface="Wingdings" panose="05000000000000000000" pitchFamily="2" charset="2"/>
              <a:buNone/>
            </a:pPr>
            <a:r>
              <a:rPr lang="en-US" dirty="0"/>
              <a:t>These scripts are used to automate the Docker CI/CD workflow in Jenkins. We can automate the whole process of bundling applications with dependencies using Dockerfile. Docker build command is used to build Docker images. Below is the syntax for Docker build:</a:t>
            </a:r>
          </a:p>
          <a:p>
            <a:pPr marL="2514600" lvl="5" indent="0">
              <a:lnSpc>
                <a:spcPct val="150000"/>
              </a:lnSpc>
              <a:buFont typeface="Arial" panose="020B0604020202020204" pitchFamily="34" charset="0"/>
              <a:buNone/>
            </a:pPr>
            <a:endParaRPr lang="en-US" dirty="0"/>
          </a:p>
          <a:p>
            <a:pPr marL="2514600" lvl="5" indent="0">
              <a:lnSpc>
                <a:spcPct val="150000"/>
              </a:lnSpc>
              <a:buFont typeface="Arial" panose="020B0604020202020204" pitchFamily="34" charset="0"/>
              <a:buNone/>
            </a:pPr>
            <a:r>
              <a:rPr lang="en-US" dirty="0"/>
              <a:t>	docker build -t &lt;image name&gt;:&lt;tag&gt; </a:t>
            </a:r>
          </a:p>
          <a:p>
            <a:pPr marL="0" indent="0">
              <a:lnSpc>
                <a:spcPct val="150000"/>
              </a:lnSpc>
              <a:buFont typeface="Wingdings" panose="05000000000000000000" pitchFamily="2" charset="2"/>
              <a:buNone/>
            </a:pPr>
            <a:r>
              <a:rPr lang="en-US" dirty="0"/>
              <a:t>Example:</a:t>
            </a:r>
          </a:p>
          <a:p>
            <a:pPr marL="685800" lvl="1" indent="0">
              <a:lnSpc>
                <a:spcPct val="150000"/>
              </a:lnSpc>
              <a:buFont typeface="Arial" panose="020B0604020202020204" pitchFamily="34" charset="0"/>
              <a:buNone/>
            </a:pPr>
            <a:r>
              <a:rPr lang="en-US" dirty="0"/>
              <a:t>	</a:t>
            </a:r>
            <a:r>
              <a:rPr lang="de-CH" dirty="0">
                <a:latin typeface="Courier New" panose="02070309020205020404" pitchFamily="49" charset="0"/>
                <a:cs typeface="Courier New" panose="02070309020205020404" pitchFamily="49" charset="0"/>
              </a:rPr>
              <a:t>FROM ubuntu</a:t>
            </a:r>
            <a:br>
              <a:rPr lang="de-CH" dirty="0">
                <a:latin typeface="Courier New" panose="02070309020205020404" pitchFamily="49" charset="0"/>
                <a:cs typeface="Courier New" panose="02070309020205020404" pitchFamily="49" charset="0"/>
              </a:rPr>
            </a:br>
            <a:r>
              <a:rPr lang="de-CH"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ENV DOCK_MESSAGE Hello My World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ADD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/files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CMD ["bash", "</a:t>
            </a:r>
            <a:r>
              <a:rPr lang="en-US" dirty="0" err="1">
                <a:latin typeface="Courier New" panose="02070309020205020404" pitchFamily="49" charset="0"/>
                <a:cs typeface="Courier New" panose="02070309020205020404" pitchFamily="49" charset="0"/>
              </a:rPr>
              <a:t>someScript</a:t>
            </a:r>
            <a:r>
              <a:rPr lang="en-US" dirty="0">
                <a:latin typeface="Courier New" panose="02070309020205020404" pitchFamily="49" charset="0"/>
                <a:cs typeface="Courier New" panose="02070309020205020404" pitchFamily="49" charset="0"/>
              </a:rPr>
              <a:t>"]</a:t>
            </a:r>
          </a:p>
          <a:p>
            <a:endParaRPr lang="en-US" dirty="0">
              <a:solidFill>
                <a:schemeClr val="tx1">
                  <a:lumMod val="75000"/>
                  <a:lumOff val="25000"/>
                </a:schemeClr>
              </a:solidFill>
              <a:latin typeface="Candara" panose="020E0502030303020204" pitchFamily="34" charset="0"/>
            </a:endParaRPr>
          </a:p>
          <a:p>
            <a:endParaRPr lang="en-US" dirty="0">
              <a:solidFill>
                <a:schemeClr val="tx1">
                  <a:lumMod val="75000"/>
                  <a:lumOff val="25000"/>
                </a:schemeClr>
              </a:solidFill>
              <a:latin typeface="Candara" panose="020E0502030303020204" pitchFamily="3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31</a:t>
            </a:fld>
            <a:endParaRPr lang="en-US" dirty="0"/>
          </a:p>
        </p:txBody>
      </p:sp>
    </p:spTree>
    <p:extLst>
      <p:ext uri="{BB962C8B-B14F-4D97-AF65-F5344CB8AC3E}">
        <p14:creationId xmlns:p14="http://schemas.microsoft.com/office/powerpoint/2010/main" val="791213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In order to create Dockerfile, we need to create a new working directory where we will run docker build. Follow below commands to create Dockerfile for docker image build.</a:t>
            </a: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a:t>
            </a:r>
            <a:r>
              <a:rPr lang="en-US" sz="1200" dirty="0" err="1">
                <a:latin typeface="Candara" panose="020E0502030303020204" pitchFamily="34" charset="0"/>
                <a:ea typeface="Open Sans" panose="020B0604020202020204" charset="0"/>
                <a:cs typeface="Open Sans" panose="020B0604020202020204" charset="0"/>
              </a:rPr>
              <a:t>mkdir</a:t>
            </a:r>
            <a:r>
              <a:rPr lang="en-US" sz="1200" dirty="0">
                <a:latin typeface="Candara" panose="020E0502030303020204" pitchFamily="34" charset="0"/>
                <a:ea typeface="Open Sans" panose="020B0604020202020204" charset="0"/>
                <a:cs typeface="Open Sans" panose="020B0604020202020204" charset="0"/>
              </a:rPr>
              <a:t> </a:t>
            </a:r>
            <a:r>
              <a:rPr lang="en-US" sz="1200" dirty="0" err="1">
                <a:latin typeface="Candara" panose="020E0502030303020204" pitchFamily="34" charset="0"/>
                <a:ea typeface="Open Sans" panose="020B0604020202020204" charset="0"/>
                <a:cs typeface="Open Sans" panose="020B0604020202020204" charset="0"/>
              </a:rPr>
              <a:t>dockerbuild</a:t>
            </a:r>
            <a:r>
              <a:rPr lang="en-US" sz="1200" dirty="0">
                <a:latin typeface="Candara" panose="020E0502030303020204" pitchFamily="34" charset="0"/>
                <a:ea typeface="Open Sans" panose="020B0604020202020204" charset="0"/>
                <a:cs typeface="Open Sans" panose="020B0604020202020204" charset="0"/>
              </a:rPr>
              <a:t> &amp;&amp; cd </a:t>
            </a:r>
            <a:r>
              <a:rPr lang="en-US" sz="1200" dirty="0" err="1">
                <a:latin typeface="Candara" panose="020E0502030303020204" pitchFamily="34" charset="0"/>
                <a:ea typeface="Open Sans" panose="020B0604020202020204" charset="0"/>
                <a:cs typeface="Open Sans" panose="020B0604020202020204" charset="0"/>
              </a:rPr>
              <a:t>dockerbuild</a:t>
            </a: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Now we will create Dockerfile in build directory:</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nano Dockerfile</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Now paste below content in Dockerfile:</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FROM </a:t>
            </a:r>
            <a:r>
              <a:rPr lang="en-US" sz="1200" dirty="0" err="1">
                <a:latin typeface="Candara" panose="020E0502030303020204" pitchFamily="34" charset="0"/>
                <a:ea typeface="Open Sans" panose="020B0604020202020204" charset="0"/>
                <a:cs typeface="Open Sans" panose="020B0604020202020204" charset="0"/>
              </a:rPr>
              <a:t>ubuntu:latest</a:t>
            </a: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apt-get -y update</a:t>
            </a: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apt-get -y upgrade</a:t>
            </a: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apt-get install -y build-essential</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32</a:t>
            </a:fld>
            <a:endParaRPr lang="en-US" dirty="0"/>
          </a:p>
        </p:txBody>
      </p:sp>
    </p:spTree>
    <p:extLst>
      <p:ext uri="{BB962C8B-B14F-4D97-AF65-F5344CB8AC3E}">
        <p14:creationId xmlns:p14="http://schemas.microsoft.com/office/powerpoint/2010/main" val="1929725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33</a:t>
            </a:fld>
            <a:endParaRPr lang="en-US"/>
          </a:p>
        </p:txBody>
      </p:sp>
    </p:spTree>
    <p:extLst>
      <p:ext uri="{BB962C8B-B14F-4D97-AF65-F5344CB8AC3E}">
        <p14:creationId xmlns:p14="http://schemas.microsoft.com/office/powerpoint/2010/main" val="3589273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Dockerfile directives is used to specify step by step build script using which we can create custom docker image. We can keep these </a:t>
            </a:r>
            <a:r>
              <a:rPr lang="en-US" sz="1200" dirty="0" err="1">
                <a:latin typeface="Candara" panose="020E0502030303020204" pitchFamily="34" charset="0"/>
                <a:ea typeface="Open Sans" panose="020B0604020202020204" charset="0"/>
                <a:cs typeface="Open Sans" panose="020B0604020202020204" charset="0"/>
              </a:rPr>
              <a:t>Dockerfile’s</a:t>
            </a:r>
            <a:r>
              <a:rPr lang="en-US" sz="1200" dirty="0">
                <a:latin typeface="Candara" panose="020E0502030303020204" pitchFamily="34" charset="0"/>
                <a:ea typeface="Open Sans" panose="020B0604020202020204" charset="0"/>
                <a:cs typeface="Open Sans" panose="020B0604020202020204" charset="0"/>
              </a:rPr>
              <a:t> with source code in order to store both code and dependencies inside docker image. We can schedule these </a:t>
            </a:r>
            <a:r>
              <a:rPr lang="en-US" sz="1200" dirty="0" err="1">
                <a:latin typeface="Candara" panose="020E0502030303020204" pitchFamily="34" charset="0"/>
                <a:ea typeface="Open Sans" panose="020B0604020202020204" charset="0"/>
                <a:cs typeface="Open Sans" panose="020B0604020202020204" charset="0"/>
              </a:rPr>
              <a:t>Dockerfile’s</a:t>
            </a:r>
            <a:r>
              <a:rPr lang="en-US" sz="1200" dirty="0">
                <a:latin typeface="Candara" panose="020E0502030303020204" pitchFamily="34" charset="0"/>
                <a:ea typeface="Open Sans" panose="020B0604020202020204" charset="0"/>
                <a:cs typeface="Open Sans" panose="020B0604020202020204" charset="0"/>
              </a:rPr>
              <a:t> with jenkins to configure CI/CD pipelines.</a:t>
            </a:r>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34</a:t>
            </a:fld>
            <a:endParaRPr lang="en-US" dirty="0"/>
          </a:p>
        </p:txBody>
      </p:sp>
    </p:spTree>
    <p:extLst>
      <p:ext uri="{BB962C8B-B14F-4D97-AF65-F5344CB8AC3E}">
        <p14:creationId xmlns:p14="http://schemas.microsoft.com/office/powerpoint/2010/main" val="216812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USER directive is used for running build commands with a specific user, which can be customized according to user requirements. We can create users and then we can specify that custom user for running build commands.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directive is used to run build commands during executing Dockerfile for preparing custom docker image. While running RUN directive, it creates multiple layers in order to prepare final docker image. While running docker image build, docker uses cache mechanism in case previous layers are already present on Docker host. </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We can also specify --no-cache option to clear the cache and then execute docker image build again from scratch.</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35</a:t>
            </a:fld>
            <a:endParaRPr lang="en-US" dirty="0"/>
          </a:p>
        </p:txBody>
      </p:sp>
    </p:spTree>
    <p:extLst>
      <p:ext uri="{BB962C8B-B14F-4D97-AF65-F5344CB8AC3E}">
        <p14:creationId xmlns:p14="http://schemas.microsoft.com/office/powerpoint/2010/main" val="363748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can be configured multiple times in a Dockerfile to perform configurations steps in custom docker image. We can specify RUN directives as per below examples: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RUN apt install -y curl</a:t>
            </a: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RUN ls -</a:t>
            </a:r>
            <a:r>
              <a:rPr lang="en-US" sz="1200" dirty="0" err="1">
                <a:latin typeface="Candara" panose="020E0502030303020204" pitchFamily="34" charset="0"/>
                <a:ea typeface="Open Sans" panose="020B0604020202020204" charset="0"/>
                <a:cs typeface="Open Sans" panose="020B0604020202020204" charset="0"/>
              </a:rPr>
              <a:t>lart</a:t>
            </a: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RUN service jenkins restart</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36</a:t>
            </a:fld>
            <a:endParaRPr lang="en-US" dirty="0"/>
          </a:p>
        </p:txBody>
      </p:sp>
    </p:spTree>
    <p:extLst>
      <p:ext uri="{BB962C8B-B14F-4D97-AF65-F5344CB8AC3E}">
        <p14:creationId xmlns:p14="http://schemas.microsoft.com/office/powerpoint/2010/main" val="1424041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ENV directive helps developers to configure environment variables in custom docker image with help of Dockerfile. These creates new docker image layer which not be removed in case we want to do so. Once variable initialized it can never be removed from docker image.</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Example:		ENV ADMIN_USER=docker</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37</a:t>
            </a:fld>
            <a:endParaRPr lang="en-US" dirty="0"/>
          </a:p>
        </p:txBody>
      </p:sp>
    </p:spTree>
    <p:extLst>
      <p:ext uri="{BB962C8B-B14F-4D97-AF65-F5344CB8AC3E}">
        <p14:creationId xmlns:p14="http://schemas.microsoft.com/office/powerpoint/2010/main" val="4049051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RUN directive can be considered as compile time whereas CMD can be considered as run time directives while processing Dockerfile. In case multiple CMD directives are configured in Dockerfile, only last one will be considered and all previous one’s will be overwritten. In case we need to specify multiple commands we can add those commands to shell script and then mention it in Dockerfile.</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Single Commands:		CMD	</a:t>
            </a:r>
            <a:r>
              <a:rPr lang="en-US" dirty="0"/>
              <a:t>apt -y install </a:t>
            </a:r>
            <a:r>
              <a:rPr lang="en-US" dirty="0" err="1"/>
              <a:t>rabbitmq</a:t>
            </a: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Multiple Commands:		CMD	</a:t>
            </a:r>
            <a:r>
              <a:rPr lang="en-US" sz="1200" dirty="0" err="1">
                <a:latin typeface="Candara" panose="020E0502030303020204" pitchFamily="34" charset="0"/>
                <a:ea typeface="Open Sans" panose="020B0604020202020204" charset="0"/>
                <a:cs typeface="Open Sans" panose="020B0604020202020204" charset="0"/>
              </a:rPr>
              <a:t>sh</a:t>
            </a:r>
            <a:r>
              <a:rPr lang="en-US" sz="1200" dirty="0">
                <a:latin typeface="Candara" panose="020E0502030303020204" pitchFamily="34" charset="0"/>
                <a:ea typeface="Open Sans" panose="020B0604020202020204" charset="0"/>
                <a:cs typeface="Open Sans" panose="020B0604020202020204" charset="0"/>
              </a:rPr>
              <a:t> rabbitmq_restart.sh</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Now in this shell script we can add below shell commands: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914400" marR="0" lvl="2" indent="0" algn="l" defTabSz="914400" rtl="0" eaLnBrk="1" fontAlgn="auto" latinLnBrk="0" hangingPunct="1">
              <a:lnSpc>
                <a:spcPct val="200000"/>
              </a:lnSpc>
              <a:spcBef>
                <a:spcPts val="0"/>
              </a:spcBef>
              <a:spcAft>
                <a:spcPts val="0"/>
              </a:spcAft>
              <a:buClrTx/>
              <a:buSzTx/>
              <a:buFontTx/>
              <a:buNone/>
              <a:tabLst/>
              <a:defRPr/>
            </a:pPr>
            <a:r>
              <a:rPr lang="en-US" dirty="0"/>
              <a:t>/opt/</a:t>
            </a:r>
            <a:r>
              <a:rPr lang="en-US" dirty="0" err="1"/>
              <a:t>mq</a:t>
            </a:r>
            <a:r>
              <a:rPr lang="en-US" dirty="0"/>
              <a:t>/</a:t>
            </a:r>
            <a:r>
              <a:rPr lang="en-US" dirty="0" err="1"/>
              <a:t>sbin</a:t>
            </a:r>
            <a:r>
              <a:rPr lang="en-US" dirty="0"/>
              <a:t>/</a:t>
            </a:r>
            <a:r>
              <a:rPr lang="en-US" dirty="0" err="1"/>
              <a:t>rabbitmq</a:t>
            </a:r>
            <a:r>
              <a:rPr lang="en-US" dirty="0"/>
              <a:t>-server stop</a:t>
            </a:r>
            <a:endParaRPr lang="en-US" sz="1200" dirty="0">
              <a:latin typeface="Candara" panose="020E0502030303020204" pitchFamily="34" charset="0"/>
              <a:ea typeface="Open Sans" panose="020B0604020202020204" charset="0"/>
              <a:cs typeface="Open Sans" panose="020B0604020202020204" charset="0"/>
            </a:endParaRPr>
          </a:p>
          <a:p>
            <a:pPr marL="914400" marR="0" lvl="2" indent="0" algn="l" defTabSz="914400" rtl="0" eaLnBrk="1" fontAlgn="auto" latinLnBrk="0" hangingPunct="1">
              <a:lnSpc>
                <a:spcPct val="200000"/>
              </a:lnSpc>
              <a:spcBef>
                <a:spcPts val="0"/>
              </a:spcBef>
              <a:spcAft>
                <a:spcPts val="0"/>
              </a:spcAft>
              <a:buClrTx/>
              <a:buSzTx/>
              <a:buFontTx/>
              <a:buNone/>
              <a:tabLst/>
              <a:defRPr/>
            </a:pPr>
            <a:r>
              <a:rPr lang="en-US" dirty="0"/>
              <a:t>/opt/</a:t>
            </a:r>
            <a:r>
              <a:rPr lang="en-US" dirty="0" err="1"/>
              <a:t>mq</a:t>
            </a:r>
            <a:r>
              <a:rPr lang="en-US" dirty="0"/>
              <a:t>/</a:t>
            </a:r>
            <a:r>
              <a:rPr lang="en-US" dirty="0" err="1"/>
              <a:t>sbin</a:t>
            </a:r>
            <a:r>
              <a:rPr lang="en-US" dirty="0"/>
              <a:t>/</a:t>
            </a:r>
            <a:r>
              <a:rPr lang="en-US" dirty="0" err="1"/>
              <a:t>rabbitmq</a:t>
            </a:r>
            <a:r>
              <a:rPr lang="en-US" dirty="0"/>
              <a:t>-server start</a:t>
            </a: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38</a:t>
            </a:fld>
            <a:endParaRPr lang="en-US" dirty="0"/>
          </a:p>
        </p:txBody>
      </p:sp>
    </p:spTree>
    <p:extLst>
      <p:ext uri="{BB962C8B-B14F-4D97-AF65-F5344CB8AC3E}">
        <p14:creationId xmlns:p14="http://schemas.microsoft.com/office/powerpoint/2010/main" val="2383562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a:lnSpc>
                <a:spcPct val="200000"/>
              </a:lnSpc>
            </a:pPr>
            <a:r>
              <a:rPr lang="en-US" sz="1200" dirty="0">
                <a:latin typeface="Candara" panose="020E0502030303020204" pitchFamily="34" charset="0"/>
                <a:ea typeface="Open Sans" panose="020B0604020202020204" charset="0"/>
                <a:cs typeface="Open Sans" panose="020B0604020202020204" charset="0"/>
              </a:rPr>
              <a:t>ENTRYPOINT directive is used to configure container as a executable using which we can run any command inside docker container.</a:t>
            </a:r>
          </a:p>
          <a:p>
            <a:pPr>
              <a:lnSpc>
                <a:spcPct val="200000"/>
              </a:lnSpc>
            </a:pPr>
            <a:r>
              <a:rPr lang="en-US" sz="1200" dirty="0">
                <a:latin typeface="Candara" panose="020E0502030303020204" pitchFamily="34" charset="0"/>
                <a:ea typeface="Open Sans" panose="020B0604020202020204" charset="0"/>
                <a:cs typeface="Open Sans" panose="020B0604020202020204" charset="0"/>
              </a:rPr>
              <a:t>It helps us to run commands with parameters which can be overwritten during run time.</a:t>
            </a:r>
          </a:p>
          <a:p>
            <a:pPr>
              <a:lnSpc>
                <a:spcPct val="200000"/>
              </a:lnSpc>
            </a:pPr>
            <a:r>
              <a:rPr lang="en-US" sz="1200" dirty="0">
                <a:latin typeface="Candara" panose="020E0502030303020204" pitchFamily="34" charset="0"/>
                <a:ea typeface="Open Sans" panose="020B0604020202020204" charset="0"/>
                <a:cs typeface="Open Sans" panose="020B0604020202020204" charset="0"/>
              </a:rPr>
              <a:t>With ENTRYPOINT, the command and parameters are not ignored during run time.</a:t>
            </a:r>
          </a:p>
          <a:p>
            <a:pPr>
              <a:lnSpc>
                <a:spcPct val="200000"/>
              </a:lnSpc>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		ENTRYPOINT [“command", "parameter"] </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Example: 	docker run -it --</a:t>
            </a:r>
            <a:r>
              <a:rPr lang="en-US" sz="1200" dirty="0" err="1">
                <a:latin typeface="Candara" panose="020E0502030303020204" pitchFamily="34" charset="0"/>
                <a:ea typeface="Open Sans" panose="020B0604020202020204" charset="0"/>
                <a:cs typeface="Open Sans" panose="020B0604020202020204" charset="0"/>
              </a:rPr>
              <a:t>entrypoint</a:t>
            </a:r>
            <a:r>
              <a:rPr lang="en-US" sz="1200" dirty="0">
                <a:latin typeface="Candara" panose="020E0502030303020204" pitchFamily="34" charset="0"/>
                <a:ea typeface="Open Sans" panose="020B0604020202020204" charset="0"/>
                <a:cs typeface="Open Sans" panose="020B0604020202020204" charset="0"/>
              </a:rPr>
              <a:t> &lt;command&gt;</a:t>
            </a:r>
          </a:p>
          <a:p>
            <a:pPr>
              <a:lnSpc>
                <a:spcPct val="200000"/>
              </a:lnSpc>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39</a:t>
            </a:fld>
            <a:endParaRPr lang="en-US" dirty="0"/>
          </a:p>
        </p:txBody>
      </p:sp>
    </p:spTree>
    <p:extLst>
      <p:ext uri="{BB962C8B-B14F-4D97-AF65-F5344CB8AC3E}">
        <p14:creationId xmlns:p14="http://schemas.microsoft.com/office/powerpoint/2010/main" val="339462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marR="0" lvl="0" indent="-342900" algn="l" defTabSz="914400" rtl="0" eaLnBrk="1" fontAlgn="auto" latinLnBrk="0" hangingPunct="1">
              <a:lnSpc>
                <a:spcPct val="200000"/>
              </a:lnSpc>
              <a:spcBef>
                <a:spcPts val="0"/>
              </a:spcBef>
              <a:spcAft>
                <a:spcPts val="0"/>
              </a:spcAft>
              <a:buClrTx/>
              <a:buSzTx/>
              <a:buFontTx/>
              <a:buNone/>
              <a:tabLst/>
              <a:defRPr/>
            </a:pPr>
            <a:r>
              <a:rPr lang="en-US" sz="1200" dirty="0">
                <a:latin typeface="Open Sans" panose="020B0604020202020204" charset="0"/>
                <a:ea typeface="Open Sans" panose="020B0604020202020204" charset="0"/>
                <a:cs typeface="Open Sans" panose="020B0604020202020204" charset="0"/>
              </a:rPr>
              <a:t>Below are some of the disadvantages of using Microservices:</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Due to multiple services, it becomes sometimes complicated to perform end to end testing.</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Developers need to put additional efforts to establish connectivity between multiple services.</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With multiple services utilization of resources would also increase.</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Debugging errors for services can be harder since each service has its own service logs.</a:t>
            </a:r>
          </a:p>
        </p:txBody>
      </p:sp>
      <p:sp>
        <p:nvSpPr>
          <p:cNvPr id="4" name="Slide Number Placeholder 3"/>
          <p:cNvSpPr>
            <a:spLocks noGrp="1"/>
          </p:cNvSpPr>
          <p:nvPr>
            <p:ph type="sldNum" sz="quarter" idx="10"/>
          </p:nvPr>
        </p:nvSpPr>
        <p:spPr/>
        <p:txBody>
          <a:bodyPr/>
          <a:lstStyle/>
          <a:p>
            <a:fld id="{71B81024-447F-46C1-A9FC-67CC60C8E1BA}" type="slidenum">
              <a:rPr lang="en-US" smtClean="0"/>
              <a:pPr/>
              <a:t>4</a:t>
            </a:fld>
            <a:endParaRPr lang="en-US"/>
          </a:p>
        </p:txBody>
      </p:sp>
    </p:spTree>
    <p:extLst>
      <p:ext uri="{BB962C8B-B14F-4D97-AF65-F5344CB8AC3E}">
        <p14:creationId xmlns:p14="http://schemas.microsoft.com/office/powerpoint/2010/main" val="59104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Docker build is a process which is used to create custom Docker image using Dockerfile. Using this Dockerfile we can perform various modifications on top of Base Docker image. We can use docker build command to execute Dockerfile and create custom Docker image. Below is the syntax for running Docker image.</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150000"/>
              </a:lnSpc>
              <a:buFont typeface="Wingdings" panose="05000000000000000000" pitchFamily="2" charset="2"/>
              <a:buNone/>
            </a:pPr>
            <a:r>
              <a:rPr lang="en-US" dirty="0"/>
              <a:t>We use Dockerfile to build custom docker images. This process can be done manually or using Jenkins CI CD pipelines. Use below command to build docker image</a:t>
            </a:r>
          </a:p>
          <a:p>
            <a:pPr marL="0" indent="0">
              <a:lnSpc>
                <a:spcPct val="150000"/>
              </a:lnSpc>
              <a:buFont typeface="Wingdings" panose="05000000000000000000" pitchFamily="2" charset="2"/>
              <a:buNone/>
            </a:pPr>
            <a:endParaRPr lang="en-US" dirty="0"/>
          </a:p>
          <a:p>
            <a:pPr marL="0" indent="0">
              <a:lnSpc>
                <a:spcPct val="150000"/>
              </a:lnSpc>
              <a:buFont typeface="Wingdings" panose="05000000000000000000" pitchFamily="2" charset="2"/>
              <a:buNone/>
            </a:pPr>
            <a:r>
              <a:rPr lang="en-US" dirty="0"/>
              <a:t>		docker build –t &lt;</a:t>
            </a:r>
            <a:r>
              <a:rPr lang="en-US" dirty="0" err="1"/>
              <a:t>image_name</a:t>
            </a:r>
            <a:r>
              <a:rPr lang="en-US" dirty="0"/>
              <a:t>&gt;:&lt;tag&gt; .</a:t>
            </a:r>
          </a:p>
          <a:p>
            <a:pPr marL="0" indent="0">
              <a:lnSpc>
                <a:spcPct val="150000"/>
              </a:lnSpc>
              <a:buFont typeface="Wingdings" panose="05000000000000000000" pitchFamily="2" charset="2"/>
              <a:buNone/>
            </a:pPr>
            <a:endParaRPr lang="en-US" dirty="0"/>
          </a:p>
          <a:p>
            <a:pPr marL="0" indent="0">
              <a:lnSpc>
                <a:spcPct val="150000"/>
              </a:lnSpc>
              <a:buFont typeface="Wingdings" panose="05000000000000000000" pitchFamily="2" charset="2"/>
              <a:buNone/>
            </a:pPr>
            <a:r>
              <a:rPr lang="en-US" dirty="0"/>
              <a:t>Example:		docker build –t </a:t>
            </a:r>
            <a:r>
              <a:rPr lang="en-US" dirty="0" err="1"/>
              <a:t>dockerimage</a:t>
            </a:r>
            <a:r>
              <a:rPr lang="en-US" dirty="0"/>
              <a:t> .</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40</a:t>
            </a:fld>
            <a:endParaRPr lang="en-US" dirty="0"/>
          </a:p>
        </p:txBody>
      </p:sp>
    </p:spTree>
    <p:extLst>
      <p:ext uri="{BB962C8B-B14F-4D97-AF65-F5344CB8AC3E}">
        <p14:creationId xmlns:p14="http://schemas.microsoft.com/office/powerpoint/2010/main" val="624977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285750" indent="-285750">
              <a:lnSpc>
                <a:spcPct val="200000"/>
              </a:lnSpc>
              <a:buFont typeface="Arial" panose="020B0604020202020204" pitchFamily="34" charset="0"/>
              <a:buChar char="•"/>
            </a:pPr>
            <a:r>
              <a:rPr lang="en-US" sz="1700" dirty="0"/>
              <a:t>Docker hub is default repository interface integrated with Docker installation which is used to share images between different users.</a:t>
            </a:r>
          </a:p>
          <a:p>
            <a:pPr marL="285750" indent="-285750">
              <a:lnSpc>
                <a:spcPct val="200000"/>
              </a:lnSpc>
              <a:buFont typeface="Arial" panose="020B0604020202020204" pitchFamily="34" charset="0"/>
              <a:buChar char="•"/>
            </a:pPr>
            <a:r>
              <a:rPr lang="en-US" sz="1700" dirty="0"/>
              <a:t>Using Docker hub we can build Docker image on one system and deploy it on another system.</a:t>
            </a:r>
          </a:p>
          <a:p>
            <a:pPr marL="285750" indent="-285750">
              <a:lnSpc>
                <a:spcPct val="200000"/>
              </a:lnSpc>
              <a:buFont typeface="Arial" panose="020B0604020202020204" pitchFamily="34" charset="0"/>
              <a:buChar char="•"/>
            </a:pPr>
            <a:r>
              <a:rPr lang="en-US" sz="1700" dirty="0"/>
              <a:t>All base OS images and custom software's images are available in Docker hub and we can easily pull those on any server.</a:t>
            </a:r>
          </a:p>
          <a:p>
            <a:pPr marL="285750" indent="-285750">
              <a:lnSpc>
                <a:spcPct val="200000"/>
              </a:lnSpc>
              <a:buFont typeface="Arial" panose="020B0604020202020204" pitchFamily="34" charset="0"/>
              <a:buChar char="•"/>
            </a:pPr>
            <a:r>
              <a:rPr lang="en-US" sz="1700" dirty="0"/>
              <a:t>To push a repository to the Docker Hub, you must name your local image using your Docker Hub username, and the repository name that you created through Docker Hub on the web.</a:t>
            </a:r>
          </a:p>
          <a:p>
            <a:pPr marL="285750" indent="-285750">
              <a:lnSpc>
                <a:spcPct val="200000"/>
              </a:lnSpc>
              <a:buFont typeface="Arial" panose="020B0604020202020204" pitchFamily="34" charset="0"/>
              <a:buChar char="•"/>
            </a:pPr>
            <a:r>
              <a:rPr lang="en-US" sz="1700" dirty="0"/>
              <a:t>We can use set of commands involved in pushing and pulling Docker images:</a:t>
            </a:r>
          </a:p>
          <a:p>
            <a:pPr>
              <a:lnSpc>
                <a:spcPct val="200000"/>
              </a:lnSpc>
            </a:pPr>
            <a:r>
              <a:rPr lang="en-US" sz="1700" dirty="0"/>
              <a:t>	docker push: To push Docker image to Docker hub</a:t>
            </a:r>
          </a:p>
          <a:p>
            <a:pPr>
              <a:lnSpc>
                <a:spcPct val="200000"/>
              </a:lnSpc>
            </a:pPr>
            <a:r>
              <a:rPr lang="en-US" sz="1700" dirty="0"/>
              <a:t>	docker pull: To pull Docker image from Docker hub</a:t>
            </a:r>
          </a:p>
          <a:p>
            <a:pPr>
              <a:lnSpc>
                <a:spcPct val="200000"/>
              </a:lnSpc>
            </a:pPr>
            <a:r>
              <a:rPr lang="en-US" sz="1700" dirty="0"/>
              <a:t>	docker tag: To create a different tag of an existing image for pushing to Docker hub</a:t>
            </a:r>
          </a:p>
          <a:p>
            <a:pPr lvl="3">
              <a:lnSpc>
                <a:spcPct val="200000"/>
              </a:lnSpc>
            </a:pPr>
            <a:endParaRPr lang="en-US" sz="1600" dirty="0"/>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41</a:t>
            </a:fld>
            <a:endParaRPr lang="en-US" dirty="0"/>
          </a:p>
        </p:txBody>
      </p:sp>
    </p:spTree>
    <p:extLst>
      <p:ext uri="{BB962C8B-B14F-4D97-AF65-F5344CB8AC3E}">
        <p14:creationId xmlns:p14="http://schemas.microsoft.com/office/powerpoint/2010/main" val="406120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Font typeface="Wingdings" panose="05000000000000000000" pitchFamily="2" charset="2"/>
              <a:buNone/>
            </a:pPr>
            <a:r>
              <a:rPr lang="en-US" sz="1700" dirty="0"/>
              <a:t>Docker hub account can be easily created using below link.</a:t>
            </a:r>
          </a:p>
          <a:p>
            <a:pPr>
              <a:lnSpc>
                <a:spcPct val="200000"/>
              </a:lnSpc>
            </a:pPr>
            <a:r>
              <a:rPr lang="en-US" sz="1700" dirty="0"/>
              <a:t>		</a:t>
            </a:r>
            <a:r>
              <a:rPr lang="en-US" sz="1700" dirty="0">
                <a:hlinkClick r:id="rId3"/>
              </a:rPr>
              <a:t>https://hub.docker.com/</a:t>
            </a:r>
            <a:r>
              <a:rPr lang="en-US" sz="1700" dirty="0"/>
              <a:t> </a:t>
            </a:r>
          </a:p>
          <a:p>
            <a:pPr>
              <a:lnSpc>
                <a:spcPct val="200000"/>
              </a:lnSpc>
            </a:pPr>
            <a:r>
              <a:rPr lang="en-US" sz="1700" dirty="0"/>
              <a:t>Once account is created login to Docker hub and create your private/public repository.	</a:t>
            </a:r>
          </a:p>
          <a:p>
            <a:pPr lvl="3">
              <a:lnSpc>
                <a:spcPct val="200000"/>
              </a:lnSpc>
            </a:pPr>
            <a:endParaRPr lang="en-US" sz="1600" dirty="0"/>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42</a:t>
            </a:fld>
            <a:endParaRPr lang="en-US" dirty="0"/>
          </a:p>
        </p:txBody>
      </p:sp>
    </p:spTree>
    <p:extLst>
      <p:ext uri="{BB962C8B-B14F-4D97-AF65-F5344CB8AC3E}">
        <p14:creationId xmlns:p14="http://schemas.microsoft.com/office/powerpoint/2010/main" val="3356214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sz="1600" dirty="0"/>
              <a:t>We can provide repository name and visibility to create a new repository in Docker hub which can be used to push Docker images different versions.</a:t>
            </a:r>
          </a:p>
          <a:p>
            <a:pPr lvl="3">
              <a:lnSpc>
                <a:spcPct val="200000"/>
              </a:lnSpc>
            </a:pPr>
            <a:endParaRPr lang="en-US" sz="1600" dirty="0"/>
          </a:p>
          <a:p>
            <a:pPr lvl="3">
              <a:lnSpc>
                <a:spcPct val="200000"/>
              </a:lnSpc>
            </a:pPr>
            <a:endParaRPr lang="en-US" sz="1600" dirty="0"/>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43</a:t>
            </a:fld>
            <a:endParaRPr lang="en-US" dirty="0"/>
          </a:p>
        </p:txBody>
      </p:sp>
    </p:spTree>
    <p:extLst>
      <p:ext uri="{BB962C8B-B14F-4D97-AF65-F5344CB8AC3E}">
        <p14:creationId xmlns:p14="http://schemas.microsoft.com/office/powerpoint/2010/main" val="2037762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Font typeface="Wingdings" panose="05000000000000000000" pitchFamily="2" charset="2"/>
              <a:buNone/>
            </a:pPr>
            <a:r>
              <a:rPr lang="en-US" sz="1700" dirty="0"/>
              <a:t>Once repo is created we need to rename existing image according to this Docker hub repository name.</a:t>
            </a:r>
          </a:p>
          <a:p>
            <a:pPr marL="0" indent="0">
              <a:lnSpc>
                <a:spcPct val="200000"/>
              </a:lnSpc>
              <a:buFont typeface="Wingdings" panose="05000000000000000000" pitchFamily="2" charset="2"/>
              <a:buNone/>
            </a:pPr>
            <a:r>
              <a:rPr lang="en-US" sz="1700" dirty="0"/>
              <a:t>Use below commands to create a different tag with repo name.</a:t>
            </a:r>
          </a:p>
          <a:p>
            <a:pPr lvl="2">
              <a:lnSpc>
                <a:spcPct val="200000"/>
              </a:lnSpc>
            </a:pPr>
            <a:r>
              <a:rPr lang="en-US" sz="1700" dirty="0"/>
              <a:t>	</a:t>
            </a:r>
            <a:r>
              <a:rPr lang="de-DE" sz="1600" dirty="0"/>
              <a:t>docker tag local-image:tagname reponame:tagname</a:t>
            </a:r>
            <a:br>
              <a:rPr lang="de-DE" sz="1600" dirty="0"/>
            </a:br>
            <a:r>
              <a:rPr lang="de-DE" sz="1600" dirty="0"/>
              <a:t>	docker push reponame:tagname</a:t>
            </a:r>
          </a:p>
          <a:p>
            <a:pPr lvl="4">
              <a:lnSpc>
                <a:spcPct val="200000"/>
              </a:lnSpc>
            </a:pPr>
            <a:r>
              <a:rPr lang="de-DE" sz="1600" dirty="0"/>
              <a:t>	local-image	Name of the Docker image which we want to modify</a:t>
            </a:r>
          </a:p>
          <a:p>
            <a:pPr lvl="4">
              <a:lnSpc>
                <a:spcPct val="200000"/>
              </a:lnSpc>
            </a:pPr>
            <a:r>
              <a:rPr lang="de-DE" sz="1600" dirty="0"/>
              <a:t>	reponame	Name of the repository created in </a:t>
            </a:r>
            <a:r>
              <a:rPr lang="de-DE" sz="1600"/>
              <a:t>Docker hub</a:t>
            </a:r>
          </a:p>
          <a:p>
            <a:pPr lvl="4">
              <a:lnSpc>
                <a:spcPct val="200000"/>
              </a:lnSpc>
            </a:pPr>
            <a:endParaRPr lang="de-DE" sz="1600" dirty="0"/>
          </a:p>
          <a:p>
            <a:pPr marL="0" indent="0">
              <a:lnSpc>
                <a:spcPct val="200000"/>
              </a:lnSpc>
              <a:buFont typeface="Wingdings" panose="05000000000000000000" pitchFamily="2" charset="2"/>
              <a:buNone/>
            </a:pPr>
            <a:r>
              <a:rPr lang="de-DE" sz="1700" dirty="0"/>
              <a:t>In order to push Docker image to Docker hub we need to login to save credentials.</a:t>
            </a:r>
          </a:p>
          <a:p>
            <a:pPr>
              <a:lnSpc>
                <a:spcPct val="200000"/>
              </a:lnSpc>
            </a:pPr>
            <a:r>
              <a:rPr lang="de-DE" sz="1600" dirty="0"/>
              <a:t>		docker login	Command to save credentails used to push Docker image from local to Docker hub</a:t>
            </a:r>
          </a:p>
          <a:p>
            <a:pPr lvl="0">
              <a:lnSpc>
                <a:spcPct val="200000"/>
              </a:lnSpc>
            </a:pPr>
            <a:endParaRPr lang="en-US" sz="1600" dirty="0"/>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44</a:t>
            </a:fld>
            <a:endParaRPr lang="en-US" dirty="0"/>
          </a:p>
        </p:txBody>
      </p:sp>
    </p:spTree>
    <p:extLst>
      <p:ext uri="{BB962C8B-B14F-4D97-AF65-F5344CB8AC3E}">
        <p14:creationId xmlns:p14="http://schemas.microsoft.com/office/powerpoint/2010/main" val="3510605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IN" b="1" dirty="0"/>
              <a:t>Instructor notes:</a:t>
            </a:r>
          </a:p>
          <a:p>
            <a:endParaRPr lang="en-US" dirty="0">
              <a:solidFill>
                <a:schemeClr val="tx1">
                  <a:lumMod val="75000"/>
                  <a:lumOff val="25000"/>
                </a:schemeClr>
              </a:solidFill>
              <a:latin typeface="Candara" panose="020E0502030303020204" pitchFamily="34" charset="0"/>
            </a:endParaRPr>
          </a:p>
          <a:p>
            <a:pPr marL="0" indent="0">
              <a:lnSpc>
                <a:spcPct val="200000"/>
              </a:lnSpc>
              <a:buNone/>
            </a:pPr>
            <a:r>
              <a:rPr lang="en-US" sz="2000" dirty="0">
                <a:latin typeface="Candara" panose="020E0502030303020204" pitchFamily="34" charset="0"/>
                <a:ea typeface="Open Sans" panose="020B0604020202020204" charset="0"/>
                <a:cs typeface="Open Sans" panose="020B0604020202020204" charset="0"/>
              </a:rPr>
              <a:t>We can map ports between host and containers so that we can access applications deployed inside containers easily from outside world. We can use –P and –p flags with docker run command to expose ports of a docker container. Below is some of the </a:t>
            </a:r>
            <a:r>
              <a:rPr lang="en-US" sz="2000" dirty="0" err="1">
                <a:latin typeface="Candara" panose="020E0502030303020204" pitchFamily="34" charset="0"/>
                <a:ea typeface="Open Sans" panose="020B0604020202020204" charset="0"/>
                <a:cs typeface="Open Sans" panose="020B0604020202020204" charset="0"/>
              </a:rPr>
              <a:t>exmaples</a:t>
            </a:r>
            <a:r>
              <a:rPr lang="en-US" sz="2000" dirty="0">
                <a:latin typeface="Candara" panose="020E0502030303020204" pitchFamily="34" charset="0"/>
                <a:ea typeface="Open Sans" panose="020B0604020202020204" charset="0"/>
                <a:cs typeface="Open Sans" panose="020B0604020202020204" charset="0"/>
              </a:rPr>
              <a:t> for exposing ports.</a:t>
            </a:r>
          </a:p>
          <a:p>
            <a:pPr marL="0" indent="0">
              <a:lnSpc>
                <a:spcPct val="200000"/>
              </a:lnSpc>
              <a:buNone/>
            </a:pPr>
            <a:endParaRPr lang="en-US" sz="20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2000" dirty="0"/>
              <a:t>docker run -p 80:80 </a:t>
            </a:r>
            <a:r>
              <a:rPr lang="en-US" sz="2000" dirty="0" err="1"/>
              <a:t>nginx</a:t>
            </a:r>
            <a:r>
              <a:rPr lang="en-US" sz="2000" dirty="0"/>
              <a:t>		Exposes only 80 port of host machine with 80 port of container.</a:t>
            </a:r>
          </a:p>
          <a:p>
            <a:pPr marL="0" indent="0">
              <a:lnSpc>
                <a:spcPct val="200000"/>
              </a:lnSpc>
              <a:buNone/>
            </a:pPr>
            <a:endParaRPr lang="en-US" sz="20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2000" dirty="0"/>
              <a:t>docker run -P </a:t>
            </a:r>
            <a:r>
              <a:rPr lang="en-US" sz="2000" dirty="0" err="1"/>
              <a:t>nginx</a:t>
            </a:r>
            <a:r>
              <a:rPr lang="en-US" sz="2000" dirty="0"/>
              <a:t>		Exposes all ports which is exposed by Dockerfile </a:t>
            </a:r>
            <a:r>
              <a:rPr lang="en-US" sz="2000" dirty="0" err="1"/>
              <a:t>suring</a:t>
            </a:r>
            <a:r>
              <a:rPr lang="en-US" sz="2000" dirty="0"/>
              <a:t> docker build.</a:t>
            </a:r>
            <a:endParaRPr lang="en-US" sz="20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45</a:t>
            </a:fld>
            <a:endParaRPr lang="en-US" dirty="0"/>
          </a:p>
        </p:txBody>
      </p:sp>
    </p:spTree>
    <p:extLst>
      <p:ext uri="{BB962C8B-B14F-4D97-AF65-F5344CB8AC3E}">
        <p14:creationId xmlns:p14="http://schemas.microsoft.com/office/powerpoint/2010/main" val="502786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b="1" dirty="0"/>
              <a:t>Instructor notes: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As per above screenshot we could see that host machine ports are mapped with containers port so that we can access applications deployed inside containers from outside world.</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200" dirty="0">
                <a:latin typeface="Candara" panose="020E0502030303020204" pitchFamily="34" charset="0"/>
                <a:ea typeface="Open Sans" panose="020B0604020202020204" charset="0"/>
                <a:cs typeface="Open Sans" panose="020B0604020202020204" charset="0"/>
              </a:rPr>
              <a:t>By default docker exposes container to 0.0.0.0 host IP but we can configure that according to our requirement as per below:</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dirty="0"/>
              <a:t>		docker run -p 10.0.0.3:80:80 </a:t>
            </a:r>
            <a:r>
              <a:rPr lang="en-US" dirty="0" err="1"/>
              <a:t>nginx</a:t>
            </a:r>
            <a:r>
              <a:rPr lang="en-US" sz="1200" dirty="0">
                <a:latin typeface="Candara" panose="020E0502030303020204" pitchFamily="34" charset="0"/>
                <a:ea typeface="Open Sans" panose="020B0604020202020204" charset="0"/>
                <a:cs typeface="Open Sans" panose="020B0604020202020204" charset="0"/>
              </a:rPr>
              <a:t> 	Where 10.0.0.3 is the IP on which we want to expose container</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46</a:t>
            </a:fld>
            <a:endParaRPr lang="en-US" dirty="0"/>
          </a:p>
        </p:txBody>
      </p:sp>
    </p:spTree>
    <p:extLst>
      <p:ext uri="{BB962C8B-B14F-4D97-AF65-F5344CB8AC3E}">
        <p14:creationId xmlns:p14="http://schemas.microsoft.com/office/powerpoint/2010/main" val="960673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a:p>
            <a:r>
              <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rPr>
              <a:t>When we work with docker container, if we removes container data doesn’t persist on server and we will be not be able to access that data. A container’s writable layer is tightly coupled to the host machine where the container is running. </a:t>
            </a: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a:p>
            <a:r>
              <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rPr>
              <a:t>We need storage driver to do modifications to this writable layer of docker container. The storage driver controls how images and containers are stored and managed on your Docker host.</a:t>
            </a: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47</a:t>
            </a:fld>
            <a:endParaRPr lang="en-US" dirty="0"/>
          </a:p>
        </p:txBody>
      </p:sp>
    </p:spTree>
    <p:extLst>
      <p:ext uri="{BB962C8B-B14F-4D97-AF65-F5344CB8AC3E}">
        <p14:creationId xmlns:p14="http://schemas.microsoft.com/office/powerpoint/2010/main" val="3583330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endParaRPr lang="en-US" sz="1200" dirty="0">
              <a:latin typeface="Candara" panose="020E0502030303020204" pitchFamily="34" charset="0"/>
              <a:ea typeface="Open Sans" panose="020B0604020202020204" charset="0"/>
              <a:cs typeface="Open Sans" panose="020B0604020202020204" charset="0"/>
            </a:endParaRP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a:p>
            <a:pPr marL="0" indent="0">
              <a:lnSpc>
                <a:spcPct val="200000"/>
              </a:lnSpc>
              <a:buFont typeface="Courier New" panose="02070309020205020404" pitchFamily="49" charset="0"/>
              <a:buNone/>
            </a:pPr>
            <a:r>
              <a:rPr lang="en-US" dirty="0"/>
              <a:t>When we deploy containers, they work totally isolated from each other. Docker network is a mechanism which helps containers to interact with other containers on host.</a:t>
            </a:r>
          </a:p>
          <a:p>
            <a:pPr marL="0" indent="0">
              <a:lnSpc>
                <a:spcPct val="200000"/>
              </a:lnSpc>
              <a:buFont typeface="Courier New" panose="02070309020205020404" pitchFamily="49" charset="0"/>
              <a:buNone/>
            </a:pPr>
            <a:r>
              <a:rPr lang="en-US" dirty="0"/>
              <a:t>If we run ifconfig command on server, it will display docker network configured on server.  As per above diagram we could see two containers deployed one for DB and another for web which interacts with each other using docker network.</a:t>
            </a:r>
          </a:p>
          <a:p>
            <a:endParaRPr lang="en-US" sz="1200" b="0" i="0" u="none" strike="noStrike" cap="none" dirty="0">
              <a:solidFill>
                <a:schemeClr val="dk1"/>
              </a:solidFill>
              <a:effectLst/>
              <a:latin typeface="Open Sans" panose="020B0604020202020204" charset="0"/>
              <a:ea typeface="Open Sans" panose="020B0604020202020204" charset="0"/>
              <a:cs typeface="Open Sans" panose="020B0604020202020204" charset="0"/>
              <a:sym typeface="Calibri"/>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48</a:t>
            </a:fld>
            <a:endParaRPr lang="en-US" dirty="0"/>
          </a:p>
        </p:txBody>
      </p:sp>
    </p:spTree>
    <p:extLst>
      <p:ext uri="{BB962C8B-B14F-4D97-AF65-F5344CB8AC3E}">
        <p14:creationId xmlns:p14="http://schemas.microsoft.com/office/powerpoint/2010/main" val="795306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Font typeface="Courier New" panose="02070309020205020404" pitchFamily="49" charset="0"/>
              <a:buNone/>
            </a:pPr>
            <a:r>
              <a:rPr lang="en-US" dirty="0"/>
              <a:t>Below are some of the network drivers used by docker:</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r>
              <a:rPr lang="en-US" dirty="0"/>
              <a:t>Bridge:	Bridge is default network driver for docker. Its internal network created by docker on host server. This network is needed when containers need to communicate. </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r>
              <a:rPr lang="en-US" dirty="0"/>
              <a:t>Host:	This driver removes network isolation between docker containers and host. With this, docker containers will access host machine’s network. </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r>
              <a:rPr lang="en-US" dirty="0"/>
              <a:t>Null:	In this we don’t attach any network to docker containers which makes containers in accessible to external network or other containers.</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49</a:t>
            </a:fld>
            <a:endParaRPr lang="en-US" dirty="0"/>
          </a:p>
        </p:txBody>
      </p:sp>
    </p:spTree>
    <p:extLst>
      <p:ext uri="{BB962C8B-B14F-4D97-AF65-F5344CB8AC3E}">
        <p14:creationId xmlns:p14="http://schemas.microsoft.com/office/powerpoint/2010/main" val="177918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This diagram shows what is the fundamental difference between monolithic and microservice architecture, where we spit big monolithic application into smaller micro services which can be deployed individually. These services can have their own separate data sources also which also makes database smaller in size.</a:t>
            </a:r>
          </a:p>
        </p:txBody>
      </p:sp>
      <p:sp>
        <p:nvSpPr>
          <p:cNvPr id="4" name="Slide Number Placeholder 3"/>
          <p:cNvSpPr>
            <a:spLocks noGrp="1"/>
          </p:cNvSpPr>
          <p:nvPr>
            <p:ph type="sldNum" sz="quarter" idx="10"/>
          </p:nvPr>
        </p:nvSpPr>
        <p:spPr/>
        <p:txBody>
          <a:bodyPr/>
          <a:lstStyle/>
          <a:p>
            <a:fld id="{71B81024-447F-46C1-A9FC-67CC60C8E1BA}" type="slidenum">
              <a:rPr lang="en-US" smtClean="0"/>
              <a:pPr/>
              <a:t>5</a:t>
            </a:fld>
            <a:endParaRPr lang="en-US"/>
          </a:p>
        </p:txBody>
      </p:sp>
    </p:spTree>
    <p:extLst>
      <p:ext uri="{BB962C8B-B14F-4D97-AF65-F5344CB8AC3E}">
        <p14:creationId xmlns:p14="http://schemas.microsoft.com/office/powerpoint/2010/main" val="124742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0" indent="0">
              <a:buFont typeface="Arial" panose="020B0604020202020204" pitchFamily="34" charset="0"/>
              <a:buNone/>
            </a:pPr>
            <a:r>
              <a:rPr lang="en-US" sz="1200" dirty="0">
                <a:latin typeface="Candara" panose="020E0502030303020204" pitchFamily="34" charset="0"/>
                <a:ea typeface="Open Sans" panose="020B0604020202020204" charset="0"/>
                <a:cs typeface="Open Sans" panose="020B0604020202020204" charset="0"/>
              </a:rPr>
              <a:t>Compose is a tool for defining and running multi-container Docker applications. Compose uses a YAML format file in which we configure all our application services.</a:t>
            </a:r>
          </a:p>
          <a:p>
            <a:pPr marL="0" indent="0">
              <a:buFont typeface="Arial" panose="020B0604020202020204" pitchFamily="34" charset="0"/>
              <a:buNone/>
            </a:pPr>
            <a:endParaRPr lang="en-US" sz="1200" dirty="0">
              <a:latin typeface="Candara" panose="020E0502030303020204" pitchFamily="34" charset="0"/>
              <a:ea typeface="Open Sans" panose="020B0604020202020204" charset="0"/>
              <a:cs typeface="Open Sans" panose="020B0604020202020204" charset="0"/>
            </a:endParaRPr>
          </a:p>
          <a:p>
            <a:pPr marL="0" indent="0">
              <a:buFont typeface="Arial" panose="020B0604020202020204" pitchFamily="34" charset="0"/>
              <a:buNone/>
            </a:pPr>
            <a:r>
              <a:rPr lang="en-US" sz="1200" dirty="0">
                <a:latin typeface="Candara" panose="020E0502030303020204" pitchFamily="34" charset="0"/>
                <a:ea typeface="Open Sans" panose="020B0604020202020204" charset="0"/>
                <a:cs typeface="Open Sans" panose="020B0604020202020204" charset="0"/>
              </a:rPr>
              <a:t>Docker compose command is used then to build and create containers from this compose file. With compose we can run multiple containers with single command and same command can be used to stop multiple containers.</a:t>
            </a:r>
          </a:p>
          <a:p>
            <a:pPr marL="0" indent="0">
              <a:buFont typeface="Arial" panose="020B0604020202020204" pitchFamily="34" charset="0"/>
              <a:buNone/>
            </a:pPr>
            <a:endParaRPr lang="en-US" sz="1200" dirty="0">
              <a:latin typeface="Candara" panose="020E0502030303020204" pitchFamily="34" charset="0"/>
              <a:ea typeface="Open Sans" panose="020B0604020202020204" charset="0"/>
              <a:cs typeface="Open Sans" panose="020B0604020202020204" charset="0"/>
            </a:endParaRPr>
          </a:p>
          <a:p>
            <a:pPr marL="0" indent="0">
              <a:buFont typeface="Arial" panose="020B0604020202020204" pitchFamily="34" charset="0"/>
              <a:buNone/>
            </a:pPr>
            <a:r>
              <a:rPr lang="en-US" sz="1200" dirty="0">
                <a:latin typeface="Candara" panose="020E0502030303020204" pitchFamily="34" charset="0"/>
                <a:ea typeface="Open Sans" panose="020B0604020202020204" charset="0"/>
                <a:cs typeface="Open Sans" panose="020B0604020202020204" charset="0"/>
              </a:rPr>
              <a:t>Some complex configuration like LAMP installation can be easily done with single file having all services configured together. Using Docker compose we can build containers and these containers can be linked also so that they can communicate with each other.</a:t>
            </a:r>
          </a:p>
          <a:p>
            <a:pPr marL="0" indent="0">
              <a:buFont typeface="Arial" panose="020B0604020202020204" pitchFamily="34" charset="0"/>
              <a:buNone/>
            </a:pPr>
            <a:endParaRPr lang="en-US" sz="1200" dirty="0">
              <a:latin typeface="Candara" panose="020E0502030303020204" pitchFamily="34" charset="0"/>
              <a:ea typeface="Open Sans" panose="020B0604020202020204" charset="0"/>
              <a:cs typeface="Open Sans" panose="020B0604020202020204" charset="0"/>
            </a:endParaRPr>
          </a:p>
          <a:p>
            <a:pPr marL="0" indent="0">
              <a:buFont typeface="Arial" panose="020B0604020202020204" pitchFamily="34" charset="0"/>
              <a:buNone/>
            </a:pPr>
            <a:r>
              <a:rPr lang="en-US" sz="1200" dirty="0">
                <a:latin typeface="Candara" panose="020E0502030303020204" pitchFamily="34" charset="0"/>
                <a:ea typeface="Open Sans" panose="020B0604020202020204" charset="0"/>
                <a:cs typeface="Open Sans" panose="020B0604020202020204" charset="0"/>
              </a:rPr>
              <a:t>docker-</a:t>
            </a:r>
            <a:r>
              <a:rPr lang="en-US" sz="1200" dirty="0" err="1">
                <a:latin typeface="Candara" panose="020E0502030303020204" pitchFamily="34" charset="0"/>
                <a:ea typeface="Open Sans" panose="020B0604020202020204" charset="0"/>
                <a:cs typeface="Open Sans" panose="020B0604020202020204" charset="0"/>
              </a:rPr>
              <a:t>compose.yml</a:t>
            </a:r>
            <a:r>
              <a:rPr lang="en-US" sz="1200" dirty="0">
                <a:latin typeface="Candara" panose="020E0502030303020204" pitchFamily="34" charset="0"/>
                <a:ea typeface="Open Sans" panose="020B0604020202020204" charset="0"/>
                <a:cs typeface="Open Sans" panose="020B0604020202020204" charset="0"/>
              </a:rPr>
              <a:t> is the default file in which we can define our services configurations.</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50</a:t>
            </a:fld>
            <a:endParaRPr lang="en-US"/>
          </a:p>
        </p:txBody>
      </p:sp>
    </p:spTree>
    <p:extLst>
      <p:ext uri="{BB962C8B-B14F-4D97-AF65-F5344CB8AC3E}">
        <p14:creationId xmlns:p14="http://schemas.microsoft.com/office/powerpoint/2010/main" val="137321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a:lnSpc>
                <a:spcPct val="200000"/>
              </a:lnSpc>
            </a:pPr>
            <a:r>
              <a:rPr lang="en-US" dirty="0"/>
              <a:t>Docker compose can be installed on MacOS, Linux and Windows platforms.</a:t>
            </a:r>
          </a:p>
          <a:p>
            <a:pPr>
              <a:lnSpc>
                <a:spcPct val="200000"/>
              </a:lnSpc>
            </a:pPr>
            <a:endParaRPr lang="en-US" dirty="0"/>
          </a:p>
          <a:p>
            <a:pPr>
              <a:lnSpc>
                <a:spcPct val="200000"/>
              </a:lnSpc>
            </a:pPr>
            <a:r>
              <a:rPr lang="en-US" dirty="0"/>
              <a:t>Below are the steps to install compose on Linux platform.</a:t>
            </a:r>
          </a:p>
          <a:p>
            <a:pPr>
              <a:lnSpc>
                <a:spcPct val="200000"/>
              </a:lnSpc>
            </a:pPr>
            <a:r>
              <a:rPr lang="en-US" sz="1200" dirty="0"/>
              <a:t>$ </a:t>
            </a:r>
            <a:r>
              <a:rPr lang="en-US" sz="1200" dirty="0" err="1"/>
              <a:t>sudo</a:t>
            </a:r>
            <a:r>
              <a:rPr lang="en-US" sz="1200" dirty="0"/>
              <a:t> –s</a:t>
            </a:r>
          </a:p>
          <a:p>
            <a:pPr>
              <a:lnSpc>
                <a:spcPct val="200000"/>
              </a:lnSpc>
            </a:pPr>
            <a:r>
              <a:rPr lang="en-US" sz="1200" dirty="0"/>
              <a:t>$ curl -L "https://github.com/docker/compose/releases/download/1.24.0/docker-compose-$(</a:t>
            </a:r>
            <a:r>
              <a:rPr lang="en-US" sz="1200" dirty="0" err="1"/>
              <a:t>uname</a:t>
            </a:r>
            <a:r>
              <a:rPr lang="en-US" sz="1200" dirty="0"/>
              <a:t> -s)-$(</a:t>
            </a:r>
            <a:r>
              <a:rPr lang="en-US" sz="1200" dirty="0" err="1"/>
              <a:t>uname</a:t>
            </a:r>
            <a:r>
              <a:rPr lang="en-US" sz="1200" dirty="0"/>
              <a:t> -m)" -o /</a:t>
            </a:r>
            <a:r>
              <a:rPr lang="en-US" sz="1200" dirty="0" err="1"/>
              <a:t>usr</a:t>
            </a:r>
            <a:r>
              <a:rPr lang="en-US" sz="1200" dirty="0"/>
              <a:t>/local/bin/docker-compose</a:t>
            </a:r>
          </a:p>
          <a:p>
            <a:pPr>
              <a:lnSpc>
                <a:spcPct val="200000"/>
              </a:lnSpc>
            </a:pPr>
            <a:r>
              <a:rPr lang="en-US" sz="1200" dirty="0"/>
              <a:t>$ </a:t>
            </a:r>
            <a:r>
              <a:rPr lang="en-US" sz="1200" dirty="0" err="1"/>
              <a:t>chmod</a:t>
            </a:r>
            <a:r>
              <a:rPr lang="en-US" sz="1200" dirty="0"/>
              <a:t> +x /</a:t>
            </a:r>
            <a:r>
              <a:rPr lang="en-US" sz="1200" dirty="0" err="1"/>
              <a:t>usr</a:t>
            </a:r>
            <a:r>
              <a:rPr lang="en-US" sz="1200" dirty="0"/>
              <a:t>/local/bin/docker-compose</a:t>
            </a:r>
          </a:p>
          <a:p>
            <a:pPr>
              <a:lnSpc>
                <a:spcPct val="200000"/>
              </a:lnSpc>
            </a:pPr>
            <a:r>
              <a:rPr lang="en-US" sz="1200" dirty="0"/>
              <a:t>$ docker-compose version</a:t>
            </a:r>
          </a:p>
          <a:p>
            <a:pPr marL="0" indent="0">
              <a:lnSpc>
                <a:spcPct val="200000"/>
              </a:lnSpc>
              <a:buFont typeface="Courier New" panose="02070309020205020404" pitchFamily="49" charset="0"/>
              <a:buNone/>
            </a:pPr>
            <a:endParaRPr lang="en-US"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51</a:t>
            </a:fld>
            <a:endParaRPr lang="en-US"/>
          </a:p>
        </p:txBody>
      </p:sp>
    </p:spTree>
    <p:extLst>
      <p:ext uri="{BB962C8B-B14F-4D97-AF65-F5344CB8AC3E}">
        <p14:creationId xmlns:p14="http://schemas.microsoft.com/office/powerpoint/2010/main" val="3661275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a:lnSpc>
                <a:spcPct val="200000"/>
              </a:lnSpc>
            </a:pPr>
            <a:r>
              <a:rPr lang="en-US" dirty="0"/>
              <a:t>Above is example docker compose file which is used to create a MySQL docker container and store container data in docker volume.</a:t>
            </a:r>
          </a:p>
          <a:p>
            <a:pPr>
              <a:lnSpc>
                <a:spcPct val="200000"/>
              </a:lnSpc>
            </a:pPr>
            <a:endParaRPr lang="en-US" dirty="0"/>
          </a:p>
          <a:p>
            <a:pPr>
              <a:lnSpc>
                <a:spcPct val="200000"/>
              </a:lnSpc>
            </a:pPr>
            <a:endParaRPr lang="en-US"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52</a:t>
            </a:fld>
            <a:endParaRPr lang="en-US"/>
          </a:p>
        </p:txBody>
      </p:sp>
    </p:spTree>
    <p:extLst>
      <p:ext uri="{BB962C8B-B14F-4D97-AF65-F5344CB8AC3E}">
        <p14:creationId xmlns:p14="http://schemas.microsoft.com/office/powerpoint/2010/main" val="322637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IN" b="1" dirty="0"/>
              <a:t>Instructor notes:</a:t>
            </a:r>
          </a:p>
          <a:p>
            <a:endParaRPr lang="en-IN" b="1" dirty="0"/>
          </a:p>
          <a:p>
            <a:pPr>
              <a:lnSpc>
                <a:spcPct val="200000"/>
              </a:lnSpc>
            </a:pPr>
            <a:r>
              <a:rPr lang="en-US" dirty="0"/>
              <a:t>Once docker compose is installed, create docker-</a:t>
            </a:r>
            <a:r>
              <a:rPr lang="en-US" dirty="0" err="1"/>
              <a:t>compose.yml</a:t>
            </a:r>
            <a:r>
              <a:rPr lang="en-US" dirty="0"/>
              <a:t> file which will be used to create multiple resources like containers, volumes, networks using compose file.</a:t>
            </a:r>
          </a:p>
          <a:p>
            <a:pPr>
              <a:lnSpc>
                <a:spcPct val="200000"/>
              </a:lnSpc>
            </a:pPr>
            <a:endParaRPr lang="en-US" dirty="0"/>
          </a:p>
          <a:p>
            <a:pPr>
              <a:lnSpc>
                <a:spcPct val="200000"/>
              </a:lnSpc>
            </a:pPr>
            <a:r>
              <a:rPr lang="en-US" dirty="0"/>
              <a:t>Below are some of the commands to interact with docker compose file.</a:t>
            </a:r>
          </a:p>
          <a:p>
            <a:pPr>
              <a:lnSpc>
                <a:spcPct val="200000"/>
              </a:lnSpc>
            </a:pPr>
            <a:endParaRPr lang="en-US" dirty="0"/>
          </a:p>
          <a:p>
            <a:pPr>
              <a:lnSpc>
                <a:spcPct val="200000"/>
              </a:lnSpc>
            </a:pPr>
            <a:r>
              <a:rPr lang="en-US" dirty="0"/>
              <a:t>		docker-compose build		To build all images configured as part of docker compose file.</a:t>
            </a:r>
          </a:p>
          <a:p>
            <a:pPr>
              <a:lnSpc>
                <a:spcPct val="200000"/>
              </a:lnSpc>
            </a:pPr>
            <a:r>
              <a:rPr lang="en-US" dirty="0"/>
              <a:t>		docker-compose up -d		This will run all docker containers as per docker compose file.</a:t>
            </a:r>
          </a:p>
          <a:p>
            <a:pPr>
              <a:lnSpc>
                <a:spcPct val="200000"/>
              </a:lnSpc>
            </a:pPr>
            <a:r>
              <a:rPr lang="en-US" dirty="0"/>
              <a:t>		docker-compose down		This will delete all docker containers and resources configured in compose file.</a:t>
            </a:r>
          </a:p>
          <a:p>
            <a:pPr>
              <a:lnSpc>
                <a:spcPct val="200000"/>
              </a:lnSpc>
            </a:pPr>
            <a:endParaRPr lang="en-US" dirty="0"/>
          </a:p>
          <a:p>
            <a:pPr>
              <a:lnSpc>
                <a:spcPct val="200000"/>
              </a:lnSpc>
            </a:pPr>
            <a:endParaRPr lang="en-US"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53</a:t>
            </a:fld>
            <a:endParaRPr lang="en-US"/>
          </a:p>
        </p:txBody>
      </p:sp>
    </p:spTree>
    <p:extLst>
      <p:ext uri="{BB962C8B-B14F-4D97-AF65-F5344CB8AC3E}">
        <p14:creationId xmlns:p14="http://schemas.microsoft.com/office/powerpoint/2010/main" val="2014212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nSpc>
                <a:spcPct val="200000"/>
              </a:lnSpc>
            </a:pPr>
            <a:r>
              <a:rPr lang="en-US" dirty="0"/>
              <a:t>We can even delete resources created by compose file using docker-compose down command. In case we need to restart containers deployed using compose file we can run below commands to bounce applications inside containers deployed using compose file.</a:t>
            </a:r>
          </a:p>
          <a:p>
            <a:pPr>
              <a:lnSpc>
                <a:spcPct val="200000"/>
              </a:lnSpc>
            </a:pPr>
            <a:endParaRPr lang="en-US" dirty="0"/>
          </a:p>
          <a:p>
            <a:pPr>
              <a:lnSpc>
                <a:spcPct val="200000"/>
              </a:lnSpc>
            </a:pPr>
            <a:r>
              <a:rPr lang="en-US" dirty="0"/>
              <a:t>		docker-compose </a:t>
            </a:r>
            <a:r>
              <a:rPr lang="en-US" dirty="0" err="1"/>
              <a:t>ps</a:t>
            </a:r>
            <a:r>
              <a:rPr lang="en-US" dirty="0"/>
              <a:t>		To see all containers running on docker host</a:t>
            </a:r>
          </a:p>
          <a:p>
            <a:pPr>
              <a:lnSpc>
                <a:spcPct val="200000"/>
              </a:lnSpc>
            </a:pPr>
            <a:r>
              <a:rPr lang="en-US" dirty="0"/>
              <a:t>		docker-compose restart		To restart all containers</a:t>
            </a:r>
          </a:p>
          <a:p>
            <a:pPr>
              <a:lnSpc>
                <a:spcPct val="200000"/>
              </a:lnSpc>
            </a:pPr>
            <a:r>
              <a:rPr lang="en-US" dirty="0"/>
              <a:t>		docker-compose stop		To stop all containers</a:t>
            </a:r>
          </a:p>
          <a:p>
            <a:pPr>
              <a:lnSpc>
                <a:spcPct val="200000"/>
              </a:lnSpc>
            </a:pPr>
            <a:r>
              <a:rPr lang="en-US" dirty="0"/>
              <a:t>		docker-compose start		To start all containers</a:t>
            </a:r>
          </a:p>
        </p:txBody>
      </p:sp>
      <p:sp>
        <p:nvSpPr>
          <p:cNvPr id="4" name="Slide Number Placeholder 3"/>
          <p:cNvSpPr>
            <a:spLocks noGrp="1"/>
          </p:cNvSpPr>
          <p:nvPr>
            <p:ph type="sldNum" sz="quarter" idx="10"/>
          </p:nvPr>
        </p:nvSpPr>
        <p:spPr/>
        <p:txBody>
          <a:bodyPr/>
          <a:lstStyle/>
          <a:p>
            <a:fld id="{71B81024-447F-46C1-A9FC-67CC60C8E1BA}" type="slidenum">
              <a:rPr lang="en-US" smtClean="0"/>
              <a:pPr/>
              <a:t>54</a:t>
            </a:fld>
            <a:endParaRPr lang="en-US"/>
          </a:p>
        </p:txBody>
      </p:sp>
    </p:spTree>
    <p:extLst>
      <p:ext uri="{BB962C8B-B14F-4D97-AF65-F5344CB8AC3E}">
        <p14:creationId xmlns:p14="http://schemas.microsoft.com/office/powerpoint/2010/main" val="29199862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marL="0" indent="0">
              <a:lnSpc>
                <a:spcPct val="200000"/>
              </a:lnSpc>
              <a:buFont typeface="Courier New" panose="02070309020205020404" pitchFamily="49" charset="0"/>
              <a:buNone/>
            </a:pPr>
            <a:r>
              <a:rPr lang="en-US" dirty="0"/>
              <a:t>Container orchestration is a process of managing the lifecycle of containers in large scale environments. These tools are used by operation teams to manage multiple applications containers and automate containers deployments.</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r>
              <a:rPr lang="en-US" dirty="0"/>
              <a:t>We can also use these tools in CI CD workflow of Docker containers. There are two major orchestration tools available for Docker i.e. Kubernetes and Docker Swarm.</a:t>
            </a:r>
          </a:p>
          <a:p>
            <a:pPr marL="0" indent="0">
              <a:lnSpc>
                <a:spcPct val="200000"/>
              </a:lnSpc>
              <a:buFont typeface="Courier New" panose="02070309020205020404" pitchFamily="49" charset="0"/>
              <a:buNone/>
            </a:pPr>
            <a:r>
              <a:rPr lang="en-US" dirty="0"/>
              <a:t>We can also scale our containers up and down depending on our requirement using these orchestration tools.</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r>
              <a:rPr lang="en-US" dirty="0"/>
              <a:t>These orchestration tools also provides the features like load balancing and failover. These tools helps to check the health of containers inside the cluster and there respective hosts.</a:t>
            </a:r>
          </a:p>
          <a:p>
            <a:pPr marL="0" indent="0">
              <a:lnSpc>
                <a:spcPct val="200000"/>
              </a:lnSpc>
              <a:buFont typeface="Courier New" panose="02070309020205020404" pitchFamily="49" charset="0"/>
              <a:buNone/>
            </a:pPr>
            <a:endParaRPr lang="en-US" dirty="0"/>
          </a:p>
          <a:p>
            <a:pPr marL="0" indent="0">
              <a:lnSpc>
                <a:spcPct val="200000"/>
              </a:lnSpc>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55</a:t>
            </a:fld>
            <a:endParaRPr lang="en-US" dirty="0"/>
          </a:p>
        </p:txBody>
      </p:sp>
    </p:spTree>
    <p:extLst>
      <p:ext uri="{BB962C8B-B14F-4D97-AF65-F5344CB8AC3E}">
        <p14:creationId xmlns:p14="http://schemas.microsoft.com/office/powerpoint/2010/main" val="108508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nSpc>
                <a:spcPct val="200000"/>
              </a:lnSpc>
            </a:pPr>
            <a:r>
              <a:rPr lang="en-US" dirty="0"/>
              <a:t>Docker Swarm is a open source tool that provides features like container orchestration, clustering and scheduling of containers.</a:t>
            </a:r>
          </a:p>
          <a:p>
            <a:pPr>
              <a:lnSpc>
                <a:spcPct val="200000"/>
              </a:lnSpc>
            </a:pPr>
            <a:endParaRPr lang="en-US" dirty="0"/>
          </a:p>
          <a:p>
            <a:pPr>
              <a:lnSpc>
                <a:spcPct val="200000"/>
              </a:lnSpc>
            </a:pPr>
            <a:r>
              <a:rPr lang="en-US" dirty="0"/>
              <a:t>With Docker swarm we can deploy containers to multiple nodes machine without connecting to any of them. It uses Master Slave architecture in which we should have at least one Swarm manager and all other nodes are considered as worker nodes.</a:t>
            </a:r>
          </a:p>
          <a:p>
            <a:pPr>
              <a:lnSpc>
                <a:spcPct val="200000"/>
              </a:lnSpc>
            </a:pPr>
            <a:endParaRPr lang="en-US" dirty="0"/>
          </a:p>
          <a:p>
            <a:pPr>
              <a:lnSpc>
                <a:spcPct val="200000"/>
              </a:lnSpc>
            </a:pPr>
            <a:r>
              <a:rPr lang="en-US" dirty="0"/>
              <a:t>Swarm manager sends the request to worker nodes, worker nodes does all the work in scheduling containers.</a:t>
            </a:r>
          </a:p>
          <a:p>
            <a:pPr>
              <a:lnSpc>
                <a:spcPct val="200000"/>
              </a:lnSpc>
            </a:pPr>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56</a:t>
            </a:fld>
            <a:endParaRPr lang="en-US"/>
          </a:p>
        </p:txBody>
      </p:sp>
    </p:spTree>
    <p:extLst>
      <p:ext uri="{BB962C8B-B14F-4D97-AF65-F5344CB8AC3E}">
        <p14:creationId xmlns:p14="http://schemas.microsoft.com/office/powerpoint/2010/main" val="3509512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sz="1200" dirty="0"/>
              <a:t>Below are some of the features supported by swarm orchestration tool:</a:t>
            </a:r>
          </a:p>
          <a:p>
            <a:endParaRPr lang="en-US" sz="1200" dirty="0"/>
          </a:p>
          <a:p>
            <a:r>
              <a:rPr lang="en-US" sz="1200" dirty="0"/>
              <a:t>Scaling:	By default as part of service deployment only one container gets created, but we can scale it to a numeric value. We can declare the number of tasks we want to run, for each service.</a:t>
            </a:r>
          </a:p>
          <a:p>
            <a:endParaRPr lang="en-US" sz="1200" dirty="0"/>
          </a:p>
          <a:p>
            <a:r>
              <a:rPr lang="en-US" sz="1200" dirty="0"/>
              <a:t>Multi node cluster:	Swarm supports multiple node which can be configured in swarm cluster. This will help to deploy containers across multiple nodes without deploying containers manually.</a:t>
            </a:r>
          </a:p>
          <a:p>
            <a:endParaRPr lang="en-US" sz="1200" dirty="0"/>
          </a:p>
          <a:p>
            <a:r>
              <a:rPr lang="en-US" sz="1200" dirty="0"/>
              <a:t>Service discovery:	Swarm manager assigns unique DNS name and port to each container deployed on swarm cluster. Using this DNS name we could connect to application deployed inside this container.</a:t>
            </a:r>
          </a:p>
          <a:p>
            <a:endParaRPr lang="en-US" sz="1200" dirty="0"/>
          </a:p>
          <a:p>
            <a:r>
              <a:rPr lang="en-US" sz="1200" dirty="0"/>
              <a:t>Load Balancing:	We can deploy multiple instances of container inside a service, which means swarm service will be sharing load across different containers and nodes. </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57</a:t>
            </a:fld>
            <a:endParaRPr lang="en-US"/>
          </a:p>
        </p:txBody>
      </p:sp>
    </p:spTree>
    <p:extLst>
      <p:ext uri="{BB962C8B-B14F-4D97-AF65-F5344CB8AC3E}">
        <p14:creationId xmlns:p14="http://schemas.microsoft.com/office/powerpoint/2010/main" val="2741668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IN" b="1" dirty="0"/>
              <a:t>Instructor notes:</a:t>
            </a:r>
          </a:p>
          <a:p>
            <a:endParaRPr lang="en-IN" b="1" dirty="0"/>
          </a:p>
          <a:p>
            <a:pPr marL="0" indent="0">
              <a:lnSpc>
                <a:spcPct val="200000"/>
              </a:lnSpc>
              <a:buNone/>
            </a:pPr>
            <a:r>
              <a:rPr lang="en-US" sz="1200" dirty="0">
                <a:latin typeface="Open Sans" panose="020B0604020202020204" charset="0"/>
                <a:ea typeface="Open Sans" panose="020B0604020202020204" charset="0"/>
                <a:cs typeface="Open Sans" panose="020B0604020202020204" charset="0"/>
              </a:rPr>
              <a:t>Below are some of the benefits which we get with swarm implementation: </a:t>
            </a:r>
          </a:p>
          <a:p>
            <a:pPr marL="0" indent="0">
              <a:lnSpc>
                <a:spcPct val="200000"/>
              </a:lnSpc>
              <a:buNone/>
            </a:pPr>
            <a:r>
              <a:rPr lang="en-US" sz="1200" dirty="0">
                <a:latin typeface="Open Sans" panose="020B0604020202020204" charset="0"/>
                <a:ea typeface="Open Sans" panose="020B0604020202020204" charset="0"/>
                <a:cs typeface="Open Sans" panose="020B0604020202020204" charset="0"/>
              </a:rPr>
              <a:t>Docker swarm is tightly integrated with Docker ecosystem, and implements Docker API. Since developed by Docker itself, Docker swarm gets smoothly integrated with Docker.</a:t>
            </a:r>
          </a:p>
          <a:p>
            <a:pPr marL="0" indent="0">
              <a:lnSpc>
                <a:spcPct val="200000"/>
              </a:lnSpc>
              <a:buNone/>
            </a:pPr>
            <a:endParaRPr lang="en-US" sz="1200" dirty="0">
              <a:latin typeface="Open Sans" panose="020B0604020202020204" charset="0"/>
              <a:ea typeface="Open Sans" panose="020B0604020202020204" charset="0"/>
              <a:cs typeface="Open Sans" panose="020B0604020202020204" charset="0"/>
            </a:endParaRPr>
          </a:p>
          <a:p>
            <a:pPr marL="0" indent="0">
              <a:lnSpc>
                <a:spcPct val="200000"/>
              </a:lnSpc>
              <a:buNone/>
            </a:pPr>
            <a:r>
              <a:rPr lang="en-US" sz="1200" dirty="0">
                <a:latin typeface="Open Sans" panose="020B0604020202020204" charset="0"/>
                <a:ea typeface="Open Sans" panose="020B0604020202020204" charset="0"/>
                <a:cs typeface="Open Sans" panose="020B0604020202020204" charset="0"/>
              </a:rPr>
              <a:t>Swarm is less expensive as compared to any other container orchestration tool. Swarm supports low fault tolerance feature as compared to Kubernetes.</a:t>
            </a:r>
          </a:p>
          <a:p>
            <a:pPr marL="0" indent="0">
              <a:lnSpc>
                <a:spcPct val="200000"/>
              </a:lnSpc>
              <a:buNone/>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Swarm supports low fault tolerance feature as compared to Kubernetes. Docker swarm has low learning curve which means swarm is easy to learn without any complexity.</a:t>
            </a:r>
          </a:p>
          <a:p>
            <a:pPr marL="0" indent="0">
              <a:lnSpc>
                <a:spcPct val="200000"/>
              </a:lnSpc>
              <a:buNone/>
            </a:pPr>
            <a:endParaRPr lang="en-US" sz="1200" dirty="0">
              <a:latin typeface="Open Sans" panose="020B0604020202020204" charset="0"/>
              <a:ea typeface="Open Sans" panose="020B0604020202020204" charset="0"/>
              <a:cs typeface="Open Sans" panose="020B0604020202020204" charset="0"/>
            </a:endParaRP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58</a:t>
            </a:fld>
            <a:endParaRPr lang="en-US"/>
          </a:p>
        </p:txBody>
      </p:sp>
    </p:spTree>
    <p:extLst>
      <p:ext uri="{BB962C8B-B14F-4D97-AF65-F5344CB8AC3E}">
        <p14:creationId xmlns:p14="http://schemas.microsoft.com/office/powerpoint/2010/main" val="3579218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p>
          <a:p>
            <a:endParaRPr lang="en-IN" b="1" dirty="0"/>
          </a:p>
          <a:p>
            <a:pPr marL="0" indent="0">
              <a:lnSpc>
                <a:spcPct val="200000"/>
              </a:lnSpc>
              <a:buNone/>
            </a:pPr>
            <a:r>
              <a:rPr lang="en-US" sz="1200" dirty="0">
                <a:latin typeface="Open Sans" panose="020B0604020202020204" charset="0"/>
                <a:ea typeface="Open Sans" panose="020B0604020202020204" charset="0"/>
                <a:cs typeface="Open Sans" panose="020B0604020202020204" charset="0"/>
              </a:rPr>
              <a:t>Although Docker swarm provides some advantages but still there are some disadvantages with swarm cluster:</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Docker Swarm provides limited functionality.</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Docker Swarm has limited fault tolerance.</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Docker Swarm have smaller community as compared to Kubernetes community.</a:t>
            </a: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In Docker Swarm, services can only be scaled manually, we don’t have any autoscaling feature with Docker swarm.</a:t>
            </a: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59</a:t>
            </a:fld>
            <a:endParaRPr lang="en-US"/>
          </a:p>
        </p:txBody>
      </p:sp>
    </p:spTree>
    <p:extLst>
      <p:ext uri="{BB962C8B-B14F-4D97-AF65-F5344CB8AC3E}">
        <p14:creationId xmlns:p14="http://schemas.microsoft.com/office/powerpoint/2010/main" val="2440326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This diagram shows what is the fundamental difference between monolithic and microservice architecture, where we spit big monolithic application into smaller micro services which can be deployed individually. These services can have their own separate data sources also which also makes database smaller in size.</a:t>
            </a:r>
          </a:p>
        </p:txBody>
      </p:sp>
      <p:sp>
        <p:nvSpPr>
          <p:cNvPr id="4" name="Slide Number Placeholder 3"/>
          <p:cNvSpPr>
            <a:spLocks noGrp="1"/>
          </p:cNvSpPr>
          <p:nvPr>
            <p:ph type="sldNum" sz="quarter" idx="10"/>
          </p:nvPr>
        </p:nvSpPr>
        <p:spPr/>
        <p:txBody>
          <a:bodyPr/>
          <a:lstStyle/>
          <a:p>
            <a:fld id="{71B81024-447F-46C1-A9FC-67CC60C8E1BA}" type="slidenum">
              <a:rPr lang="en-US" smtClean="0"/>
              <a:pPr/>
              <a:t>6</a:t>
            </a:fld>
            <a:endParaRPr lang="en-US"/>
          </a:p>
        </p:txBody>
      </p:sp>
    </p:spTree>
    <p:extLst>
      <p:ext uri="{BB962C8B-B14F-4D97-AF65-F5344CB8AC3E}">
        <p14:creationId xmlns:p14="http://schemas.microsoft.com/office/powerpoint/2010/main" val="1772265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b="1" dirty="0"/>
              <a:t>Instructor notes:</a:t>
            </a:r>
          </a:p>
          <a:p>
            <a:endParaRPr lang="en-IN" b="1" dirty="0"/>
          </a:p>
          <a:p>
            <a:pPr marL="0" indent="0">
              <a:lnSpc>
                <a:spcPct val="200000"/>
              </a:lnSpc>
              <a:buNone/>
            </a:pPr>
            <a:r>
              <a:rPr lang="en-US" sz="1200" dirty="0">
                <a:latin typeface="Open Sans" panose="020B0604020202020204" charset="0"/>
                <a:ea typeface="Open Sans" panose="020B0604020202020204" charset="0"/>
                <a:cs typeface="Open Sans" panose="020B0604020202020204" charset="0"/>
              </a:rPr>
              <a:t>Docker Swarm architecture comprises of various machines and some of them are listed as below:</a:t>
            </a:r>
          </a:p>
          <a:p>
            <a:pPr marL="0" indent="0">
              <a:lnSpc>
                <a:spcPct val="200000"/>
              </a:lnSpc>
              <a:buNone/>
            </a:pPr>
            <a:endParaRPr lang="en-US" sz="8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Manager Node:	Manager node primarily task is to mange workloads across swarm cluster. It assigns tasks to worker nodes in the swarm. In docker swarm we can only add maximum 7 manager nodes.</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Leader Node:		In a swarm cluster we can have multiple leaders, who is responsible for doing all administrative tasks. In case one leader is down another leader will take place and continue the work.</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pPr marL="342900" indent="-342900">
              <a:lnSpc>
                <a:spcPct val="200000"/>
              </a:lnSpc>
            </a:pPr>
            <a:r>
              <a:rPr lang="en-US" sz="1200" dirty="0">
                <a:latin typeface="Open Sans" panose="020B0604020202020204" charset="0"/>
                <a:ea typeface="Open Sans" panose="020B0604020202020204" charset="0"/>
                <a:cs typeface="Open Sans" panose="020B0604020202020204" charset="0"/>
              </a:rPr>
              <a:t>Worker Node:		We can have multiple worker nodes in a cluster, which are used to execute tasks and host containers on them. Manager node interacts with these worker nodes and in case another worker node is down, task will be deployed on another worker node.</a:t>
            </a: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a:p>
            <a:endParaRPr lang="en-US" sz="1200"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60</a:t>
            </a:fld>
            <a:endParaRPr lang="en-US"/>
          </a:p>
        </p:txBody>
      </p:sp>
    </p:spTree>
    <p:extLst>
      <p:ext uri="{BB962C8B-B14F-4D97-AF65-F5344CB8AC3E}">
        <p14:creationId xmlns:p14="http://schemas.microsoft.com/office/powerpoint/2010/main" val="1873396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endParaRPr lang="en-US" sz="1200" dirty="0">
              <a:latin typeface="Open Sans" panose="020B0604020202020204" charset="0"/>
              <a:ea typeface="Open Sans" panose="020B0604020202020204" charset="0"/>
              <a:cs typeface="Open Sans" panose="020B0604020202020204" charset="0"/>
            </a:endParaRPr>
          </a:p>
          <a:p>
            <a:r>
              <a:rPr lang="en-US" sz="1050" b="0" i="0" dirty="0">
                <a:solidFill>
                  <a:srgbClr val="33444D"/>
                </a:solidFill>
                <a:effectLst/>
                <a:latin typeface="Open Sans" panose="020B0604020202020204"/>
              </a:rPr>
              <a:t>When you deploy the service to the swarm, the swarm manager accepts your service definition as the desired state for the service. Then it schedules the service on nodes in the swarm as one or more replica tasks. The tasks run independently of each other on nodes in the swarm.</a:t>
            </a:r>
          </a:p>
          <a:p>
            <a:endParaRPr lang="en-US" sz="1050" b="0" i="0" dirty="0">
              <a:solidFill>
                <a:srgbClr val="33444D"/>
              </a:solidFill>
              <a:effectLst/>
              <a:latin typeface="Open Sans" panose="020B0604020202020204"/>
              <a:ea typeface="Open Sans" panose="020B0604020202020204" charset="0"/>
              <a:cs typeface="Open Sans" panose="020B0604020202020204" charset="0"/>
            </a:endParaRPr>
          </a:p>
          <a:p>
            <a:endParaRPr lang="en-US" sz="1200" dirty="0">
              <a:latin typeface="Open Sans" panose="020B060402020202020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61</a:t>
            </a:fld>
            <a:endParaRPr lang="en-US" dirty="0"/>
          </a:p>
        </p:txBody>
      </p:sp>
    </p:spTree>
    <p:extLst>
      <p:ext uri="{BB962C8B-B14F-4D97-AF65-F5344CB8AC3E}">
        <p14:creationId xmlns:p14="http://schemas.microsoft.com/office/powerpoint/2010/main" val="3081516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endParaRPr lang="en-US" sz="1200" dirty="0">
              <a:latin typeface="Open Sans" panose="020B0604020202020204" charset="0"/>
              <a:ea typeface="Open Sans" panose="020B0604020202020204" charset="0"/>
              <a:cs typeface="Open Sans" panose="020B0604020202020204" charset="0"/>
            </a:endParaRPr>
          </a:p>
          <a:p>
            <a:r>
              <a:rPr lang="en-US" sz="800" b="0" i="0" u="none" strike="noStrike" cap="none" dirty="0">
                <a:solidFill>
                  <a:schemeClr val="dk1"/>
                </a:solidFill>
                <a:effectLst/>
                <a:latin typeface="+mn-lt"/>
                <a:ea typeface="Calibri"/>
                <a:cs typeface="Calibri"/>
                <a:sym typeface="Calibri"/>
              </a:rPr>
              <a:t>Once swarm cluster is ready, we can quickly deploy one Nginx service on swarm using below docker service command.</a:t>
            </a:r>
          </a:p>
          <a:p>
            <a:endParaRPr lang="en-US" sz="800" b="0" i="0" u="none" strike="noStrike" cap="none" dirty="0">
              <a:solidFill>
                <a:schemeClr val="dk1"/>
              </a:solidFill>
              <a:effectLst/>
              <a:latin typeface="+mn-lt"/>
              <a:ea typeface="Open Sans" panose="020B0604020202020204" charset="0"/>
              <a:cs typeface="Calibri"/>
              <a:sym typeface="Calibri"/>
            </a:endParaRPr>
          </a:p>
          <a:p>
            <a:r>
              <a:rPr lang="en-US" sz="1200" dirty="0">
                <a:latin typeface="Open Sans" panose="020B0604020202020204" charset="0"/>
                <a:ea typeface="Open Sans" panose="020B0604020202020204" charset="0"/>
                <a:cs typeface="Open Sans" panose="020B0604020202020204" charset="0"/>
              </a:rPr>
              <a:t>docker service create --name swarm-</a:t>
            </a:r>
            <a:r>
              <a:rPr lang="en-US" sz="1200" dirty="0" err="1">
                <a:latin typeface="Open Sans" panose="020B0604020202020204" charset="0"/>
                <a:ea typeface="Open Sans" panose="020B0604020202020204" charset="0"/>
                <a:cs typeface="Open Sans" panose="020B0604020202020204" charset="0"/>
              </a:rPr>
              <a:t>nginx</a:t>
            </a:r>
            <a:r>
              <a:rPr lang="en-US" sz="1200" dirty="0">
                <a:latin typeface="Open Sans" panose="020B0604020202020204" charset="0"/>
                <a:ea typeface="Open Sans" panose="020B0604020202020204" charset="0"/>
                <a:cs typeface="Open Sans" panose="020B0604020202020204" charset="0"/>
              </a:rPr>
              <a:t> --publish 8081:80 --replicas 2 </a:t>
            </a:r>
            <a:r>
              <a:rPr lang="en-US" sz="1200" dirty="0" err="1">
                <a:latin typeface="Open Sans" panose="020B0604020202020204" charset="0"/>
                <a:ea typeface="Open Sans" panose="020B0604020202020204" charset="0"/>
                <a:cs typeface="Open Sans" panose="020B0604020202020204" charset="0"/>
              </a:rPr>
              <a:t>nginx</a:t>
            </a:r>
            <a:endParaRPr lang="en-US" sz="1200" dirty="0">
              <a:latin typeface="Open Sans" panose="020B0604020202020204" charset="0"/>
              <a:ea typeface="Open Sans" panose="020B0604020202020204" charset="0"/>
              <a:cs typeface="Open Sans" panose="020B0604020202020204" charset="0"/>
            </a:endParaRPr>
          </a:p>
          <a:p>
            <a:endParaRPr lang="en-US" sz="1200" dirty="0">
              <a:latin typeface="Open Sans" panose="020B0604020202020204" charset="0"/>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In above command we are exposing Nginx service on 8081 port on host machine. We can verify docker container for this service using below command.</a:t>
            </a:r>
          </a:p>
          <a:p>
            <a:endParaRPr lang="en-US" sz="1200" dirty="0">
              <a:latin typeface="Open Sans" panose="020B0604020202020204" charset="0"/>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docker service </a:t>
            </a:r>
            <a:r>
              <a:rPr lang="en-US" sz="1200" dirty="0" err="1">
                <a:latin typeface="Open Sans" panose="020B0604020202020204" charset="0"/>
                <a:ea typeface="Open Sans" panose="020B0604020202020204" charset="0"/>
                <a:cs typeface="Open Sans" panose="020B0604020202020204" charset="0"/>
              </a:rPr>
              <a:t>ps</a:t>
            </a:r>
            <a:r>
              <a:rPr lang="en-US" sz="1200" dirty="0">
                <a:latin typeface="Open Sans" panose="020B0604020202020204" charset="0"/>
                <a:ea typeface="Open Sans" panose="020B0604020202020204" charset="0"/>
                <a:cs typeface="Open Sans" panose="020B0604020202020204" charset="0"/>
              </a:rPr>
              <a:t> swarm-</a:t>
            </a:r>
            <a:r>
              <a:rPr lang="en-US" sz="1200" dirty="0" err="1">
                <a:latin typeface="Open Sans" panose="020B0604020202020204" charset="0"/>
                <a:ea typeface="Open Sans" panose="020B0604020202020204" charset="0"/>
                <a:cs typeface="Open Sans" panose="020B0604020202020204" charset="0"/>
              </a:rPr>
              <a:t>nginx</a:t>
            </a:r>
            <a:endParaRPr lang="en-US" sz="1200" dirty="0">
              <a:latin typeface="Open Sans" panose="020B0604020202020204" charset="0"/>
              <a:ea typeface="Open Sans" panose="020B0604020202020204" charset="0"/>
              <a:cs typeface="Open Sans" panose="020B0604020202020204" charset="0"/>
            </a:endParaRPr>
          </a:p>
          <a:p>
            <a:endParaRPr lang="en-US" sz="1200" dirty="0">
              <a:latin typeface="Open Sans" panose="020B060402020202020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62</a:t>
            </a:fld>
            <a:endParaRPr lang="en-US" dirty="0"/>
          </a:p>
        </p:txBody>
      </p:sp>
    </p:spTree>
    <p:extLst>
      <p:ext uri="{BB962C8B-B14F-4D97-AF65-F5344CB8AC3E}">
        <p14:creationId xmlns:p14="http://schemas.microsoft.com/office/powerpoint/2010/main" val="2151433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r>
              <a:rPr lang="en-US" sz="1050" b="0" i="0" dirty="0">
                <a:solidFill>
                  <a:srgbClr val="33444D"/>
                </a:solidFill>
                <a:effectLst/>
                <a:latin typeface="Open Sans" panose="020B0604020202020204"/>
              </a:rPr>
              <a:t>updating a service will only cause the service’s tasks to be replaced with new ones if a change to the service requires recreating the tasks for it to take effect. Using docker service update command, user can update existing configuration of Docker Swarm services.</a:t>
            </a:r>
          </a:p>
          <a:p>
            <a:endParaRPr lang="en-US" sz="1050" b="0" i="0" dirty="0">
              <a:solidFill>
                <a:srgbClr val="33444D"/>
              </a:solidFill>
              <a:effectLst/>
              <a:latin typeface="Open Sans" panose="020B0604020202020204"/>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Example:	This command is going to increase number of replicas for Nginx docker container.</a:t>
            </a:r>
          </a:p>
          <a:p>
            <a:endParaRPr lang="en-US" sz="1200" dirty="0">
              <a:latin typeface="Open Sans" panose="020B0604020202020204" charset="0"/>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	docker service update --replicas=3 swarm-nginx</a:t>
            </a:r>
          </a:p>
        </p:txBody>
      </p:sp>
      <p:sp>
        <p:nvSpPr>
          <p:cNvPr id="4" name="Slide Number Placeholder 3"/>
          <p:cNvSpPr>
            <a:spLocks noGrp="1"/>
          </p:cNvSpPr>
          <p:nvPr>
            <p:ph type="sldNum" sz="quarter" idx="10"/>
          </p:nvPr>
        </p:nvSpPr>
        <p:spPr/>
        <p:txBody>
          <a:bodyPr/>
          <a:lstStyle/>
          <a:p>
            <a:fld id="{71B81024-447F-46C1-A9FC-67CC60C8E1BA}" type="slidenum">
              <a:rPr lang="en-US" smtClean="0"/>
              <a:pPr/>
              <a:t>63</a:t>
            </a:fld>
            <a:endParaRPr lang="en-US" dirty="0"/>
          </a:p>
        </p:txBody>
      </p:sp>
    </p:spTree>
    <p:extLst>
      <p:ext uri="{BB962C8B-B14F-4D97-AF65-F5344CB8AC3E}">
        <p14:creationId xmlns:p14="http://schemas.microsoft.com/office/powerpoint/2010/main" val="4041996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1" dirty="0"/>
              <a:t>Instructor notes:</a:t>
            </a:r>
            <a:endParaRPr lang="en-US" dirty="0">
              <a:solidFill>
                <a:schemeClr val="tx1">
                  <a:lumMod val="75000"/>
                  <a:lumOff val="25000"/>
                </a:schemeClr>
              </a:solidFill>
              <a:latin typeface="Candara" panose="020E0502030303020204" pitchFamily="34" charset="0"/>
            </a:endParaRPr>
          </a:p>
          <a:p>
            <a:pPr marL="0" indent="0">
              <a:lnSpc>
                <a:spcPct val="200000"/>
              </a:lnSpc>
              <a:buNone/>
            </a:pPr>
            <a:endParaRPr lang="en-US" sz="1200" dirty="0">
              <a:latin typeface="Candara" panose="020E0502030303020204" pitchFamily="34" charset="0"/>
              <a:ea typeface="Open Sans" panose="020B0604020202020204" charset="0"/>
              <a:cs typeface="Open Sans" panose="020B0604020202020204" charset="0"/>
            </a:endParaRPr>
          </a:p>
          <a:p>
            <a:pPr algn="l"/>
            <a:r>
              <a:rPr lang="en-US" sz="1400" b="0" i="0" dirty="0">
                <a:solidFill>
                  <a:srgbClr val="33444D"/>
                </a:solidFill>
                <a:effectLst/>
                <a:latin typeface="Open Sans" panose="020B0604020202020204"/>
              </a:rPr>
              <a:t>Use the --rollback option to roll back to the previous version of the service.</a:t>
            </a:r>
          </a:p>
          <a:p>
            <a:pPr algn="l"/>
            <a:r>
              <a:rPr lang="en-US" sz="1400" b="0" i="0" dirty="0">
                <a:solidFill>
                  <a:srgbClr val="33444D"/>
                </a:solidFill>
                <a:effectLst/>
                <a:latin typeface="Open Sans" panose="020B0604020202020204"/>
              </a:rPr>
              <a:t>This will revert the service to the configuration that was in place before the most recent docker service update command.</a:t>
            </a:r>
          </a:p>
          <a:p>
            <a:endParaRPr lang="en-US" sz="1050" b="0" i="0" dirty="0">
              <a:solidFill>
                <a:srgbClr val="33444D"/>
              </a:solidFill>
              <a:effectLst/>
              <a:latin typeface="Open Sans" panose="020B0604020202020204"/>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Example:	This command is going to rollback previous updates done to service.</a:t>
            </a:r>
          </a:p>
          <a:p>
            <a:endParaRPr lang="en-US" sz="1200" dirty="0">
              <a:latin typeface="Open Sans" panose="020B0604020202020204" charset="0"/>
              <a:ea typeface="Open Sans" panose="020B0604020202020204" charset="0"/>
              <a:cs typeface="Open Sans" panose="020B0604020202020204" charset="0"/>
            </a:endParaRPr>
          </a:p>
          <a:p>
            <a:r>
              <a:rPr lang="en-US" sz="1200" dirty="0">
                <a:latin typeface="Open Sans" panose="020B0604020202020204" charset="0"/>
                <a:ea typeface="Open Sans" panose="020B0604020202020204" charset="0"/>
                <a:cs typeface="Open Sans" panose="020B0604020202020204" charset="0"/>
              </a:rPr>
              <a:t>	 docker service update --rollback swarm-nginx</a:t>
            </a:r>
          </a:p>
        </p:txBody>
      </p:sp>
      <p:sp>
        <p:nvSpPr>
          <p:cNvPr id="4" name="Slide Number Placeholder 3"/>
          <p:cNvSpPr>
            <a:spLocks noGrp="1"/>
          </p:cNvSpPr>
          <p:nvPr>
            <p:ph type="sldNum" sz="quarter" idx="10"/>
          </p:nvPr>
        </p:nvSpPr>
        <p:spPr/>
        <p:txBody>
          <a:bodyPr/>
          <a:lstStyle/>
          <a:p>
            <a:fld id="{71B81024-447F-46C1-A9FC-67CC60C8E1BA}" type="slidenum">
              <a:rPr lang="en-US" smtClean="0"/>
              <a:pPr/>
              <a:t>64</a:t>
            </a:fld>
            <a:endParaRPr lang="en-US" dirty="0"/>
          </a:p>
        </p:txBody>
      </p:sp>
    </p:spTree>
    <p:extLst>
      <p:ext uri="{BB962C8B-B14F-4D97-AF65-F5344CB8AC3E}">
        <p14:creationId xmlns:p14="http://schemas.microsoft.com/office/powerpoint/2010/main" val="429073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indent="-342900">
              <a:lnSpc>
                <a:spcPct val="200000"/>
              </a:lnSpc>
            </a:pPr>
            <a:r>
              <a:rPr lang="en-US" b="0" i="0" dirty="0">
                <a:solidFill>
                  <a:srgbClr val="000000"/>
                </a:solidFill>
                <a:effectLst/>
                <a:latin typeface="Public Sans"/>
              </a:rPr>
              <a:t>Containerization is defined as a form of operating system virtualization, through which applications are run in isolated user spaces called containers, all using the same shared operating system (OS). </a:t>
            </a:r>
            <a:r>
              <a:rPr lang="en-US" b="0" i="0" dirty="0">
                <a:solidFill>
                  <a:srgbClr val="3C3C3B"/>
                </a:solidFill>
                <a:effectLst/>
                <a:latin typeface="IBM Plex Sans"/>
              </a:rPr>
              <a:t>Containerization involves bundling an application together with all of its related configuration files, libraries and dependencies required for it</a:t>
            </a:r>
          </a:p>
          <a:p>
            <a:pPr marL="342900" indent="-342900">
              <a:lnSpc>
                <a:spcPct val="200000"/>
              </a:lnSpc>
            </a:pPr>
            <a:endParaRPr lang="en-US" b="0" i="0" dirty="0">
              <a:solidFill>
                <a:srgbClr val="3C3C3B"/>
              </a:solidFill>
              <a:effectLst/>
              <a:latin typeface="IBM Plex Sans"/>
            </a:endParaRPr>
          </a:p>
          <a:p>
            <a:pPr marL="342900" indent="-342900">
              <a:lnSpc>
                <a:spcPct val="200000"/>
              </a:lnSpc>
            </a:pPr>
            <a:endParaRPr lang="en-US" b="0" i="0" dirty="0">
              <a:solidFill>
                <a:srgbClr val="000000"/>
              </a:solidFill>
              <a:effectLst/>
              <a:latin typeface="Public Sans"/>
            </a:endParaRPr>
          </a:p>
          <a:p>
            <a:pPr marL="342900" indent="-342900">
              <a:lnSpc>
                <a:spcPct val="200000"/>
              </a:lnSpc>
            </a:pPr>
            <a:endParaRPr lang="en-US" sz="1200" b="0" i="0" dirty="0">
              <a:solidFill>
                <a:srgbClr val="000000"/>
              </a:solidFill>
              <a:effectLst/>
              <a:latin typeface="Public Sans"/>
              <a:ea typeface="Open Sans" panose="020B0604020202020204" charset="0"/>
              <a:cs typeface="Open Sans" panose="020B0604020202020204" charset="0"/>
            </a:endParaRP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7</a:t>
            </a:fld>
            <a:endParaRPr lang="en-US"/>
          </a:p>
        </p:txBody>
      </p:sp>
    </p:spTree>
    <p:extLst>
      <p:ext uri="{BB962C8B-B14F-4D97-AF65-F5344CB8AC3E}">
        <p14:creationId xmlns:p14="http://schemas.microsoft.com/office/powerpoint/2010/main" val="312118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342900" indent="-342900">
              <a:lnSpc>
                <a:spcPct val="200000"/>
              </a:lnSpc>
            </a:pPr>
            <a:r>
              <a:rPr lang="en-US" b="0" i="0" dirty="0">
                <a:solidFill>
                  <a:srgbClr val="000000"/>
                </a:solidFill>
                <a:effectLst/>
                <a:latin typeface="Public Sans"/>
              </a:rPr>
              <a:t>Containerization is defined as a form of operating system virtualization, through which applications are run in isolated user spaces called containers, all using the same shared operating system (OS). </a:t>
            </a:r>
            <a:r>
              <a:rPr lang="en-US" b="0" i="0" dirty="0">
                <a:solidFill>
                  <a:srgbClr val="3C3C3B"/>
                </a:solidFill>
                <a:effectLst/>
                <a:latin typeface="IBM Plex Sans"/>
              </a:rPr>
              <a:t>Containerization involves bundling an application together with all of its related configuration files, libraries and dependencies required for it</a:t>
            </a:r>
          </a:p>
          <a:p>
            <a:pPr marL="342900" indent="-342900">
              <a:lnSpc>
                <a:spcPct val="200000"/>
              </a:lnSpc>
            </a:pPr>
            <a:endParaRPr lang="en-US" b="0" i="0" dirty="0">
              <a:solidFill>
                <a:srgbClr val="3C3C3B"/>
              </a:solidFill>
              <a:effectLst/>
              <a:latin typeface="IBM Plex Sans"/>
            </a:endParaRPr>
          </a:p>
          <a:p>
            <a:pPr marL="342900" indent="-342900">
              <a:lnSpc>
                <a:spcPct val="200000"/>
              </a:lnSpc>
            </a:pPr>
            <a:endParaRPr lang="en-US" b="0" i="0" dirty="0">
              <a:solidFill>
                <a:srgbClr val="000000"/>
              </a:solidFill>
              <a:effectLst/>
              <a:latin typeface="Public Sans"/>
            </a:endParaRPr>
          </a:p>
          <a:p>
            <a:pPr marL="342900" indent="-342900">
              <a:lnSpc>
                <a:spcPct val="200000"/>
              </a:lnSpc>
            </a:pPr>
            <a:endParaRPr lang="en-US" sz="1200" b="0" i="0" dirty="0">
              <a:solidFill>
                <a:srgbClr val="000000"/>
              </a:solidFill>
              <a:effectLst/>
              <a:latin typeface="Public Sans"/>
              <a:ea typeface="Open Sans" panose="020B0604020202020204" charset="0"/>
              <a:cs typeface="Open Sans" panose="020B0604020202020204" charset="0"/>
            </a:endParaRPr>
          </a:p>
          <a:p>
            <a:pPr marL="342900" indent="-342900">
              <a:lnSpc>
                <a:spcPct val="200000"/>
              </a:lnSpc>
            </a:pPr>
            <a:endParaRPr lang="en-US" sz="1200" dirty="0">
              <a:latin typeface="Open Sans" panose="020B0604020202020204" charset="0"/>
              <a:ea typeface="Open Sans" panose="020B0604020202020204" charset="0"/>
              <a:cs typeface="Open Sans" panose="020B0604020202020204" charset="0"/>
            </a:endParaRPr>
          </a:p>
        </p:txBody>
      </p:sp>
      <p:sp>
        <p:nvSpPr>
          <p:cNvPr id="4" name="Slide Number Placeholder 3"/>
          <p:cNvSpPr>
            <a:spLocks noGrp="1"/>
          </p:cNvSpPr>
          <p:nvPr>
            <p:ph type="sldNum" sz="quarter" idx="10"/>
          </p:nvPr>
        </p:nvSpPr>
        <p:spPr/>
        <p:txBody>
          <a:bodyPr/>
          <a:lstStyle/>
          <a:p>
            <a:fld id="{71B81024-447F-46C1-A9FC-67CC60C8E1BA}" type="slidenum">
              <a:rPr lang="en-US" smtClean="0"/>
              <a:pPr/>
              <a:t>8</a:t>
            </a:fld>
            <a:endParaRPr lang="en-US"/>
          </a:p>
        </p:txBody>
      </p:sp>
    </p:spTree>
    <p:extLst>
      <p:ext uri="{BB962C8B-B14F-4D97-AF65-F5344CB8AC3E}">
        <p14:creationId xmlns:p14="http://schemas.microsoft.com/office/powerpoint/2010/main" val="279586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dirty="0">
                <a:solidFill>
                  <a:schemeClr val="tx1">
                    <a:lumMod val="75000"/>
                    <a:lumOff val="25000"/>
                  </a:schemeClr>
                </a:solidFill>
                <a:latin typeface="Candara" panose="020E0502030303020204" pitchFamily="34" charset="0"/>
              </a:rPr>
              <a:t>Most of time while working with software applications we face versioning problem for dependencies on server. </a:t>
            </a:r>
          </a:p>
          <a:p>
            <a:r>
              <a:rPr lang="en-US" dirty="0">
                <a:solidFill>
                  <a:schemeClr val="tx1">
                    <a:lumMod val="75000"/>
                    <a:lumOff val="25000"/>
                  </a:schemeClr>
                </a:solidFill>
                <a:latin typeface="Candara" panose="020E0502030303020204" pitchFamily="34" charset="0"/>
              </a:rPr>
              <a:t>Code works fine in one environment but does not work in another version.</a:t>
            </a:r>
            <a:endParaRPr lang="en-US" dirty="0"/>
          </a:p>
          <a:p>
            <a:endParaRPr lang="en-US" dirty="0"/>
          </a:p>
        </p:txBody>
      </p:sp>
      <p:sp>
        <p:nvSpPr>
          <p:cNvPr id="4" name="Slide Number Placeholder 3"/>
          <p:cNvSpPr>
            <a:spLocks noGrp="1"/>
          </p:cNvSpPr>
          <p:nvPr>
            <p:ph type="sldNum" sz="quarter" idx="10"/>
          </p:nvPr>
        </p:nvSpPr>
        <p:spPr/>
        <p:txBody>
          <a:bodyPr/>
          <a:lstStyle/>
          <a:p>
            <a:fld id="{71B81024-447F-46C1-A9FC-67CC60C8E1BA}" type="slidenum">
              <a:rPr lang="en-US" smtClean="0"/>
              <a:pPr/>
              <a:t>9</a:t>
            </a:fld>
            <a:endParaRPr lang="en-US" dirty="0"/>
          </a:p>
        </p:txBody>
      </p:sp>
    </p:spTree>
    <p:extLst>
      <p:ext uri="{BB962C8B-B14F-4D97-AF65-F5344CB8AC3E}">
        <p14:creationId xmlns:p14="http://schemas.microsoft.com/office/powerpoint/2010/main" val="103063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hasCustomPrompt="1"/>
          </p:nvPr>
        </p:nvSpPr>
        <p:spPr>
          <a:xfrm>
            <a:off x="1731" y="179817"/>
            <a:ext cx="9145143" cy="374088"/>
          </a:xfrm>
        </p:spPr>
        <p:txBody>
          <a:bodyPr anchor="ctr">
            <a:normAutofit/>
          </a:bodyPr>
          <a:lstStyle>
            <a:lvl1pPr algn="ctr">
              <a:defRPr sz="18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Topic – Open Sans Extrabold - 32</a:t>
            </a:r>
          </a:p>
        </p:txBody>
      </p:sp>
    </p:spTree>
    <p:extLst>
      <p:ext uri="{BB962C8B-B14F-4D97-AF65-F5344CB8AC3E}">
        <p14:creationId xmlns:p14="http://schemas.microsoft.com/office/powerpoint/2010/main" val="399982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5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623888" y="3441700"/>
            <a:ext cx="7886700" cy="1125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62865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2"/>
          </p:nvPr>
        </p:nvSpPr>
        <p:spPr>
          <a:xfrm>
            <a:off x="464820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630238"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630238" y="1260475"/>
            <a:ext cx="3868737"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630238" y="1879600"/>
            <a:ext cx="3868737"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4629150" y="1260475"/>
            <a:ext cx="3887788"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4629150" y="1879600"/>
            <a:ext cx="3887788"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7"/>
          <p:cNvSpPr txBox="1">
            <a:spLocks noGrp="1"/>
          </p:cNvSpPr>
          <p:nvPr>
            <p:ph type="body" idx="1"/>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940844" y="-942181"/>
            <a:ext cx="3262312"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5350669" y="1467644"/>
            <a:ext cx="4357687"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331119" y="-427831"/>
            <a:ext cx="4357687"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1"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DA9DB"/>
            </a:gs>
            <a:gs pos="100000">
              <a:srgbClr val="2F5496"/>
            </a:gs>
          </a:gsLst>
          <a:lin ang="10800000" scaled="0"/>
        </a:gradFill>
        <a:effectLst/>
      </p:bgPr>
    </p:bg>
    <p:spTree>
      <p:nvGrpSpPr>
        <p:cNvPr id="1" name="Shape 87"/>
        <p:cNvGrpSpPr/>
        <p:nvPr/>
      </p:nvGrpSpPr>
      <p:grpSpPr>
        <a:xfrm>
          <a:off x="0" y="0"/>
          <a:ext cx="0" cy="0"/>
          <a:chOff x="0" y="0"/>
          <a:chExt cx="0" cy="0"/>
        </a:xfrm>
      </p:grpSpPr>
      <p:sp>
        <p:nvSpPr>
          <p:cNvPr id="89" name="Google Shape;89;p1"/>
          <p:cNvSpPr/>
          <p:nvPr/>
        </p:nvSpPr>
        <p:spPr>
          <a:xfrm>
            <a:off x="3276600" y="1276350"/>
            <a:ext cx="58674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3600" b="1" i="0" u="none" strike="noStrike" cap="none" dirty="0">
                <a:solidFill>
                  <a:schemeClr val="lt1"/>
                </a:solidFill>
                <a:latin typeface="Arial"/>
                <a:ea typeface="Arial"/>
                <a:cs typeface="Arial"/>
                <a:sym typeface="Arial"/>
              </a:rPr>
              <a:t>Docker Basics</a:t>
            </a:r>
            <a:endParaRPr sz="1000" b="0" i="0" u="none" strike="noStrike" cap="none" dirty="0">
              <a:solidFill>
                <a:schemeClr val="lt1"/>
              </a:solidFill>
              <a:latin typeface="Arial"/>
              <a:ea typeface="Arial"/>
              <a:cs typeface="Arial"/>
              <a:sym typeface="Arial"/>
            </a:endParaRPr>
          </a:p>
        </p:txBody>
      </p:sp>
      <p:sp>
        <p:nvSpPr>
          <p:cNvPr id="93" name="Google Shape;93;p1"/>
          <p:cNvSpPr/>
          <p:nvPr/>
        </p:nvSpPr>
        <p:spPr>
          <a:xfrm>
            <a:off x="152400" y="133350"/>
            <a:ext cx="8839200" cy="4876800"/>
          </a:xfrm>
          <a:prstGeom prst="rect">
            <a:avLst/>
          </a:prstGeom>
          <a:noFill/>
          <a:ln w="190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49514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Need of Docker -  Versioning Problem</a:t>
            </a:r>
          </a:p>
        </p:txBody>
      </p:sp>
      <p:pic>
        <p:nvPicPr>
          <p:cNvPr id="2050" name="Picture 2" descr="Image result for docker">
            <a:extLst>
              <a:ext uri="{FF2B5EF4-FFF2-40B4-BE49-F238E27FC236}">
                <a16:creationId xmlns:a16="http://schemas.microsoft.com/office/drawing/2014/main" id="{EF5F2A52-BB3C-4A7C-83C0-63347B9D5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578" y="1523735"/>
            <a:ext cx="4446844" cy="250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01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44650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Why to use Docker?</a:t>
            </a:r>
          </a:p>
        </p:txBody>
      </p:sp>
      <p:pic>
        <p:nvPicPr>
          <p:cNvPr id="4098" name="Picture 2" descr="Image result for docker">
            <a:extLst>
              <a:ext uri="{FF2B5EF4-FFF2-40B4-BE49-F238E27FC236}">
                <a16:creationId xmlns:a16="http://schemas.microsoft.com/office/drawing/2014/main" id="{E188CF2C-8355-4E55-80BD-31EE0A578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281" y="881686"/>
            <a:ext cx="4643438" cy="378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9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44650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Why to use Docker?</a:t>
            </a:r>
          </a:p>
        </p:txBody>
      </p:sp>
      <p:pic>
        <p:nvPicPr>
          <p:cNvPr id="1028" name="Picture 4">
            <a:extLst>
              <a:ext uri="{FF2B5EF4-FFF2-40B4-BE49-F238E27FC236}">
                <a16:creationId xmlns:a16="http://schemas.microsoft.com/office/drawing/2014/main" id="{49EDD3DD-99DE-4367-BB56-063ABB73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456" y="991026"/>
            <a:ext cx="68580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2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44650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Why to use Docker?</a:t>
            </a:r>
          </a:p>
        </p:txBody>
      </p:sp>
      <p:pic>
        <p:nvPicPr>
          <p:cNvPr id="1026" name="Picture 2">
            <a:extLst>
              <a:ext uri="{FF2B5EF4-FFF2-40B4-BE49-F238E27FC236}">
                <a16:creationId xmlns:a16="http://schemas.microsoft.com/office/drawing/2014/main" id="{58A3E7F2-6179-4CD7-96AB-55A62FCAE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71563"/>
            <a:ext cx="6096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92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08101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What is Docker ?</a:t>
            </a:r>
          </a:p>
        </p:txBody>
      </p:sp>
      <p:pic>
        <p:nvPicPr>
          <p:cNvPr id="3074" name="Picture 2" descr="Image result for docker">
            <a:extLst>
              <a:ext uri="{FF2B5EF4-FFF2-40B4-BE49-F238E27FC236}">
                <a16:creationId xmlns:a16="http://schemas.microsoft.com/office/drawing/2014/main" id="{261CACB0-CB97-4D82-92B2-301954CEF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785" y="1092333"/>
            <a:ext cx="4496430" cy="295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72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90629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History</a:t>
            </a:r>
          </a:p>
        </p:txBody>
      </p:sp>
      <p:pic>
        <p:nvPicPr>
          <p:cNvPr id="6" name="Picture 2" descr="Image result for history of docker">
            <a:extLst>
              <a:ext uri="{FF2B5EF4-FFF2-40B4-BE49-F238E27FC236}">
                <a16:creationId xmlns:a16="http://schemas.microsoft.com/office/drawing/2014/main" id="{8B39972A-7A02-4F04-BB8D-1DCB0B482D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 t="20212" b="17848"/>
          <a:stretch/>
        </p:blipFill>
        <p:spPr bwMode="auto">
          <a:xfrm>
            <a:off x="828060" y="1328014"/>
            <a:ext cx="7152468" cy="248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32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51703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Architecture</a:t>
            </a:r>
          </a:p>
        </p:txBody>
      </p:sp>
      <p:pic>
        <p:nvPicPr>
          <p:cNvPr id="7" name="Picture 6">
            <a:extLst>
              <a:ext uri="{FF2B5EF4-FFF2-40B4-BE49-F238E27FC236}">
                <a16:creationId xmlns:a16="http://schemas.microsoft.com/office/drawing/2014/main" id="{4269D459-E9E0-4681-B611-E5D9535A0EDB}"/>
              </a:ext>
            </a:extLst>
          </p:cNvPr>
          <p:cNvPicPr>
            <a:picLocks noChangeAspect="1"/>
          </p:cNvPicPr>
          <p:nvPr/>
        </p:nvPicPr>
        <p:blipFill rotWithShape="1">
          <a:blip r:embed="rId3"/>
          <a:srcRect b="3759"/>
          <a:stretch/>
        </p:blipFill>
        <p:spPr>
          <a:xfrm>
            <a:off x="1584765" y="1010099"/>
            <a:ext cx="5737078" cy="2883083"/>
          </a:xfrm>
          <a:prstGeom prst="rect">
            <a:avLst/>
          </a:prstGeom>
        </p:spPr>
      </p:pic>
      <p:sp>
        <p:nvSpPr>
          <p:cNvPr id="8" name="TextBox 7">
            <a:extLst>
              <a:ext uri="{FF2B5EF4-FFF2-40B4-BE49-F238E27FC236}">
                <a16:creationId xmlns:a16="http://schemas.microsoft.com/office/drawing/2014/main" id="{ACB721F3-BE2F-4D94-80F4-73F6CD1C9740}"/>
              </a:ext>
            </a:extLst>
          </p:cNvPr>
          <p:cNvSpPr txBox="1"/>
          <p:nvPr/>
        </p:nvSpPr>
        <p:spPr>
          <a:xfrm>
            <a:off x="3481754" y="4233497"/>
            <a:ext cx="1806820" cy="276999"/>
          </a:xfrm>
          <a:prstGeom prst="rect">
            <a:avLst/>
          </a:prstGeom>
          <a:noFill/>
        </p:spPr>
        <p:txBody>
          <a:bodyPr wrap="square" rtlCol="0">
            <a:spAutoFit/>
          </a:bodyPr>
          <a:lstStyle/>
          <a:p>
            <a:pPr algn="ctr"/>
            <a:r>
              <a:rPr lang="en-US" sz="1200" dirty="0">
                <a:latin typeface="Candara" panose="020E0502030303020204" pitchFamily="34" charset="0"/>
              </a:rPr>
              <a:t>Source: Docker</a:t>
            </a:r>
          </a:p>
        </p:txBody>
      </p:sp>
    </p:spTree>
    <p:extLst>
      <p:ext uri="{BB962C8B-B14F-4D97-AF65-F5344CB8AC3E}">
        <p14:creationId xmlns:p14="http://schemas.microsoft.com/office/powerpoint/2010/main" val="427942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5" name="TextBox 4"/>
          <p:cNvSpPr txBox="1"/>
          <p:nvPr/>
        </p:nvSpPr>
        <p:spPr>
          <a:xfrm>
            <a:off x="611050" y="69047"/>
            <a:ext cx="206659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Features</a:t>
            </a:r>
          </a:p>
        </p:txBody>
      </p:sp>
      <p:sp>
        <p:nvSpPr>
          <p:cNvPr id="2" name="Rectangle 1"/>
          <p:cNvSpPr>
            <a:spLocks noChangeArrowheads="1"/>
          </p:cNvSpPr>
          <p:nvPr/>
        </p:nvSpPr>
        <p:spPr bwMode="auto">
          <a:xfrm>
            <a:off x="0" y="67576"/>
            <a:ext cx="65" cy="20774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30000"/>
              </a:spcBef>
              <a:spcAft>
                <a:spcPct val="0"/>
              </a:spcAft>
              <a:buClrTx/>
            </a:pPr>
            <a:endParaRPr lang="en-US" altLang="en-US" sz="1350" dirty="0">
              <a:solidFill>
                <a:schemeClr val="tx1"/>
              </a:solidFill>
              <a:latin typeface="Arial" panose="020B0604020202020204" pitchFamily="34" charset="0"/>
            </a:endParaRPr>
          </a:p>
        </p:txBody>
      </p:sp>
      <p:sp>
        <p:nvSpPr>
          <p:cNvPr id="161" name="TextBox 160"/>
          <p:cNvSpPr txBox="1"/>
          <p:nvPr/>
        </p:nvSpPr>
        <p:spPr>
          <a:xfrm>
            <a:off x="3068645" y="1299636"/>
            <a:ext cx="3163909" cy="253916"/>
          </a:xfrm>
          <a:prstGeom prst="rect">
            <a:avLst/>
          </a:prstGeom>
          <a:noFill/>
        </p:spPr>
        <p:txBody>
          <a:bodyPr wrap="square" numCol="1" spcCol="640080" rtlCol="0">
            <a:spAutoFit/>
          </a:bodyPr>
          <a:lstStyle/>
          <a:p>
            <a:pPr marL="80963">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IN" altLang="en-US" sz="1050" dirty="0">
                <a:solidFill>
                  <a:schemeClr val="tx1">
                    <a:lumMod val="75000"/>
                    <a:lumOff val="25000"/>
                  </a:schemeClr>
                </a:solidFill>
                <a:latin typeface="Candara" panose="020E0502030303020204" pitchFamily="34" charset="0"/>
              </a:rPr>
              <a:t>Easy and Faster Configuration</a:t>
            </a:r>
          </a:p>
        </p:txBody>
      </p:sp>
      <p:sp>
        <p:nvSpPr>
          <p:cNvPr id="162" name="TextBox 161"/>
          <p:cNvSpPr txBox="1"/>
          <p:nvPr/>
        </p:nvSpPr>
        <p:spPr>
          <a:xfrm>
            <a:off x="2410773" y="1199986"/>
            <a:ext cx="755335" cy="707886"/>
          </a:xfrm>
          <a:prstGeom prst="rect">
            <a:avLst/>
          </a:prstGeom>
          <a:noFill/>
        </p:spPr>
        <p:txBody>
          <a:bodyPr wrap="none" rtlCol="0">
            <a:spAutoFit/>
          </a:bodyPr>
          <a:lstStyle/>
          <a:p>
            <a:pPr defTabSz="914378">
              <a:buClrTx/>
              <a:defRPr/>
            </a:pPr>
            <a:r>
              <a:rPr lang="en-US" sz="4000" b="1" dirty="0">
                <a:solidFill>
                  <a:srgbClr val="2DA99D"/>
                </a:solidFill>
              </a:rPr>
              <a:t>01</a:t>
            </a:r>
          </a:p>
        </p:txBody>
      </p:sp>
      <p:sp>
        <p:nvSpPr>
          <p:cNvPr id="164" name="TextBox 163"/>
          <p:cNvSpPr txBox="1"/>
          <p:nvPr/>
        </p:nvSpPr>
        <p:spPr>
          <a:xfrm>
            <a:off x="2410773" y="1904512"/>
            <a:ext cx="755335" cy="707886"/>
          </a:xfrm>
          <a:prstGeom prst="rect">
            <a:avLst/>
          </a:prstGeom>
          <a:noFill/>
        </p:spPr>
        <p:txBody>
          <a:bodyPr wrap="none" rtlCol="0">
            <a:spAutoFit/>
          </a:bodyPr>
          <a:lstStyle/>
          <a:p>
            <a:pPr defTabSz="914378">
              <a:buClrTx/>
              <a:defRPr/>
            </a:pPr>
            <a:r>
              <a:rPr lang="en-US" sz="4000" b="1" dirty="0">
                <a:solidFill>
                  <a:srgbClr val="9BBB5C"/>
                </a:solidFill>
              </a:rPr>
              <a:t>02</a:t>
            </a:r>
          </a:p>
        </p:txBody>
      </p:sp>
      <p:sp>
        <p:nvSpPr>
          <p:cNvPr id="165" name="TextBox 164"/>
          <p:cNvSpPr txBox="1"/>
          <p:nvPr/>
        </p:nvSpPr>
        <p:spPr>
          <a:xfrm>
            <a:off x="3068645" y="2063318"/>
            <a:ext cx="3115758" cy="253916"/>
          </a:xfrm>
          <a:prstGeom prst="rect">
            <a:avLst/>
          </a:prstGeom>
          <a:noFill/>
        </p:spPr>
        <p:txBody>
          <a:bodyPr wrap="square" numCol="1" spcCol="640080" rtlCol="0">
            <a:spAutoFit/>
          </a:bodyPr>
          <a:lstStyle/>
          <a:p>
            <a:pPr marL="80963">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IN" altLang="en-US" sz="1050" dirty="0">
                <a:solidFill>
                  <a:schemeClr val="tx1">
                    <a:lumMod val="75000"/>
                    <a:lumOff val="25000"/>
                  </a:schemeClr>
                </a:solidFill>
                <a:latin typeface="Candara" panose="020E0502030303020204" pitchFamily="34" charset="0"/>
              </a:rPr>
              <a:t>Increase productivity</a:t>
            </a:r>
          </a:p>
        </p:txBody>
      </p:sp>
      <p:sp>
        <p:nvSpPr>
          <p:cNvPr id="166" name="TextBox 165"/>
          <p:cNvSpPr txBox="1"/>
          <p:nvPr/>
        </p:nvSpPr>
        <p:spPr>
          <a:xfrm>
            <a:off x="2410773" y="2623741"/>
            <a:ext cx="755335" cy="707886"/>
          </a:xfrm>
          <a:prstGeom prst="rect">
            <a:avLst/>
          </a:prstGeom>
          <a:noFill/>
        </p:spPr>
        <p:txBody>
          <a:bodyPr wrap="none" rtlCol="0">
            <a:spAutoFit/>
          </a:bodyPr>
          <a:lstStyle/>
          <a:p>
            <a:pPr defTabSz="914378">
              <a:buClrTx/>
              <a:defRPr/>
            </a:pPr>
            <a:r>
              <a:rPr lang="en-US" sz="4000" b="1" dirty="0">
                <a:solidFill>
                  <a:srgbClr val="F29B26"/>
                </a:solidFill>
              </a:rPr>
              <a:t>03</a:t>
            </a:r>
          </a:p>
        </p:txBody>
      </p:sp>
      <p:sp>
        <p:nvSpPr>
          <p:cNvPr id="10" name="Rectangle 9"/>
          <p:cNvSpPr/>
          <p:nvPr/>
        </p:nvSpPr>
        <p:spPr>
          <a:xfrm>
            <a:off x="3068645" y="2723744"/>
            <a:ext cx="4041886" cy="253916"/>
          </a:xfrm>
          <a:prstGeom prst="rect">
            <a:avLst/>
          </a:prstGeom>
        </p:spPr>
        <p:txBody>
          <a:bodyPr wrap="square">
            <a:spAutoFit/>
          </a:bodyPr>
          <a:lstStyle/>
          <a:p>
            <a:pPr marL="80963">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IN" altLang="en-US" sz="1050" dirty="0">
                <a:solidFill>
                  <a:schemeClr val="tx1">
                    <a:lumMod val="75000"/>
                    <a:lumOff val="25000"/>
                  </a:schemeClr>
                </a:solidFill>
                <a:latin typeface="Candara" panose="020E0502030303020204" pitchFamily="34" charset="0"/>
              </a:rPr>
              <a:t>Application Isolation</a:t>
            </a:r>
          </a:p>
        </p:txBody>
      </p:sp>
      <p:sp>
        <p:nvSpPr>
          <p:cNvPr id="11" name="Rectangle 10"/>
          <p:cNvSpPr/>
          <p:nvPr/>
        </p:nvSpPr>
        <p:spPr>
          <a:xfrm>
            <a:off x="2292553" y="837690"/>
            <a:ext cx="4279057" cy="253916"/>
          </a:xfrm>
          <a:prstGeom prst="rect">
            <a:avLst/>
          </a:prstGeom>
        </p:spPr>
        <p:txBody>
          <a:bodyPr wrap="none">
            <a:spAutoFit/>
          </a:bodyPr>
          <a:lstStyle/>
          <a:p>
            <a:pPr marL="80963" algn="ctr">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US" altLang="en-US" sz="1050" b="1" dirty="0">
                <a:solidFill>
                  <a:srgbClr val="E26298"/>
                </a:solidFill>
                <a:latin typeface="Candara" panose="020E0502030303020204" pitchFamily="34" charset="0"/>
              </a:rPr>
              <a:t>Below are some of benefits which we get when we implement docker</a:t>
            </a:r>
            <a:endParaRPr lang="en-IN" altLang="en-US" sz="1050" b="1" dirty="0">
              <a:solidFill>
                <a:srgbClr val="E26298"/>
              </a:solidFill>
              <a:latin typeface="Candara" panose="020E0502030303020204" pitchFamily="34" charset="0"/>
            </a:endParaRPr>
          </a:p>
        </p:txBody>
      </p:sp>
      <p:sp>
        <p:nvSpPr>
          <p:cNvPr id="14" name="TextBox 13">
            <a:extLst>
              <a:ext uri="{FF2B5EF4-FFF2-40B4-BE49-F238E27FC236}">
                <a16:creationId xmlns:a16="http://schemas.microsoft.com/office/drawing/2014/main" id="{FA62363C-73F6-4966-9E7E-60B1577EC197}"/>
              </a:ext>
            </a:extLst>
          </p:cNvPr>
          <p:cNvSpPr txBox="1"/>
          <p:nvPr/>
        </p:nvSpPr>
        <p:spPr>
          <a:xfrm>
            <a:off x="2410773" y="3408499"/>
            <a:ext cx="755335" cy="707886"/>
          </a:xfrm>
          <a:prstGeom prst="rect">
            <a:avLst/>
          </a:prstGeom>
          <a:noFill/>
        </p:spPr>
        <p:txBody>
          <a:bodyPr wrap="none" rtlCol="0">
            <a:spAutoFit/>
          </a:bodyPr>
          <a:lstStyle/>
          <a:p>
            <a:pPr defTabSz="914378">
              <a:buClrTx/>
              <a:defRPr/>
            </a:pPr>
            <a:r>
              <a:rPr lang="en-US" sz="4000" b="1" dirty="0">
                <a:solidFill>
                  <a:srgbClr val="FF0000"/>
                </a:solidFill>
              </a:rPr>
              <a:t>04</a:t>
            </a:r>
          </a:p>
        </p:txBody>
      </p:sp>
      <p:sp>
        <p:nvSpPr>
          <p:cNvPr id="15" name="Rectangle 14">
            <a:extLst>
              <a:ext uri="{FF2B5EF4-FFF2-40B4-BE49-F238E27FC236}">
                <a16:creationId xmlns:a16="http://schemas.microsoft.com/office/drawing/2014/main" id="{B2D601CD-7D72-41D1-82E7-450319737733}"/>
              </a:ext>
            </a:extLst>
          </p:cNvPr>
          <p:cNvSpPr/>
          <p:nvPr/>
        </p:nvSpPr>
        <p:spPr>
          <a:xfrm>
            <a:off x="3068645" y="3508502"/>
            <a:ext cx="4041886" cy="253916"/>
          </a:xfrm>
          <a:prstGeom prst="rect">
            <a:avLst/>
          </a:prstGeom>
        </p:spPr>
        <p:txBody>
          <a:bodyPr wrap="square">
            <a:spAutoFit/>
          </a:bodyPr>
          <a:lstStyle/>
          <a:p>
            <a:pPr marL="80963">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IN" altLang="en-US" sz="1050" dirty="0">
                <a:solidFill>
                  <a:schemeClr val="tx1">
                    <a:lumMod val="75000"/>
                    <a:lumOff val="25000"/>
                  </a:schemeClr>
                </a:solidFill>
                <a:latin typeface="Candara" panose="020E0502030303020204" pitchFamily="34" charset="0"/>
              </a:rPr>
              <a:t>Routing Mesh</a:t>
            </a:r>
          </a:p>
        </p:txBody>
      </p:sp>
      <p:sp>
        <p:nvSpPr>
          <p:cNvPr id="16" name="TextBox 15">
            <a:extLst>
              <a:ext uri="{FF2B5EF4-FFF2-40B4-BE49-F238E27FC236}">
                <a16:creationId xmlns:a16="http://schemas.microsoft.com/office/drawing/2014/main" id="{5AD9CDB1-40DA-49B8-B39F-66759ABF9B01}"/>
              </a:ext>
            </a:extLst>
          </p:cNvPr>
          <p:cNvSpPr txBox="1"/>
          <p:nvPr/>
        </p:nvSpPr>
        <p:spPr>
          <a:xfrm>
            <a:off x="2425489" y="4189037"/>
            <a:ext cx="755335" cy="707886"/>
          </a:xfrm>
          <a:prstGeom prst="rect">
            <a:avLst/>
          </a:prstGeom>
          <a:noFill/>
        </p:spPr>
        <p:txBody>
          <a:bodyPr wrap="none" rtlCol="0">
            <a:spAutoFit/>
          </a:bodyPr>
          <a:lstStyle/>
          <a:p>
            <a:pPr defTabSz="914378">
              <a:buClrTx/>
              <a:defRPr/>
            </a:pPr>
            <a:r>
              <a:rPr lang="en-US" sz="4000" b="1" dirty="0">
                <a:solidFill>
                  <a:srgbClr val="92D050"/>
                </a:solidFill>
              </a:rPr>
              <a:t>05</a:t>
            </a:r>
          </a:p>
        </p:txBody>
      </p:sp>
      <p:sp>
        <p:nvSpPr>
          <p:cNvPr id="17" name="Rectangle 16">
            <a:extLst>
              <a:ext uri="{FF2B5EF4-FFF2-40B4-BE49-F238E27FC236}">
                <a16:creationId xmlns:a16="http://schemas.microsoft.com/office/drawing/2014/main" id="{CA719799-7074-44CA-9F7A-4CA990C3853D}"/>
              </a:ext>
            </a:extLst>
          </p:cNvPr>
          <p:cNvSpPr/>
          <p:nvPr/>
        </p:nvSpPr>
        <p:spPr>
          <a:xfrm>
            <a:off x="3083361" y="4289040"/>
            <a:ext cx="4041886" cy="253916"/>
          </a:xfrm>
          <a:prstGeom prst="rect">
            <a:avLst/>
          </a:prstGeom>
        </p:spPr>
        <p:txBody>
          <a:bodyPr wrap="square">
            <a:spAutoFit/>
          </a:bodyPr>
          <a:lstStyle/>
          <a:p>
            <a:pPr marL="80963">
              <a:buSzPct val="450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IN" altLang="en-US" sz="1050" dirty="0">
                <a:solidFill>
                  <a:schemeClr val="tx1">
                    <a:lumMod val="75000"/>
                    <a:lumOff val="25000"/>
                  </a:schemeClr>
                </a:solidFill>
                <a:latin typeface="Candara" panose="020E0502030303020204" pitchFamily="34" charset="0"/>
              </a:rPr>
              <a:t>Services</a:t>
            </a:r>
          </a:p>
        </p:txBody>
      </p:sp>
    </p:spTree>
    <p:extLst>
      <p:ext uri="{BB962C8B-B14F-4D97-AF65-F5344CB8AC3E}">
        <p14:creationId xmlns:p14="http://schemas.microsoft.com/office/powerpoint/2010/main" val="325855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0-#ppt_w/2"/>
                                          </p:val>
                                        </p:tav>
                                        <p:tav tm="100000">
                                          <p:val>
                                            <p:strVal val="#ppt_x"/>
                                          </p:val>
                                        </p:tav>
                                      </p:tavLst>
                                    </p:anim>
                                    <p:anim calcmode="lin" valueType="num">
                                      <p:cBhvr additive="base">
                                        <p:cTn id="8" dur="500" fill="hold"/>
                                        <p:tgtEl>
                                          <p:spTgt spid="16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1+#ppt_w/2"/>
                                          </p:val>
                                        </p:tav>
                                        <p:tav tm="100000">
                                          <p:val>
                                            <p:strVal val="#ppt_x"/>
                                          </p:val>
                                        </p:tav>
                                      </p:tavLst>
                                    </p:anim>
                                    <p:anim calcmode="lin" valueType="num">
                                      <p:cBhvr additive="base">
                                        <p:cTn id="12" dur="500" fill="hold"/>
                                        <p:tgtEl>
                                          <p:spTgt spid="16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64"/>
                                        </p:tgtEl>
                                        <p:attrNameLst>
                                          <p:attrName>style.visibility</p:attrName>
                                        </p:attrNameLst>
                                      </p:cBhvr>
                                      <p:to>
                                        <p:strVal val="visible"/>
                                      </p:to>
                                    </p:set>
                                    <p:anim calcmode="lin" valueType="num">
                                      <p:cBhvr additive="base">
                                        <p:cTn id="16" dur="500" fill="hold"/>
                                        <p:tgtEl>
                                          <p:spTgt spid="164"/>
                                        </p:tgtEl>
                                        <p:attrNameLst>
                                          <p:attrName>ppt_x</p:attrName>
                                        </p:attrNameLst>
                                      </p:cBhvr>
                                      <p:tavLst>
                                        <p:tav tm="0">
                                          <p:val>
                                            <p:strVal val="0-#ppt_w/2"/>
                                          </p:val>
                                        </p:tav>
                                        <p:tav tm="100000">
                                          <p:val>
                                            <p:strVal val="#ppt_x"/>
                                          </p:val>
                                        </p:tav>
                                      </p:tavLst>
                                    </p:anim>
                                    <p:anim calcmode="lin" valueType="num">
                                      <p:cBhvr additive="base">
                                        <p:cTn id="17" dur="500" fill="hold"/>
                                        <p:tgtEl>
                                          <p:spTgt spid="16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500" fill="hold"/>
                                        <p:tgtEl>
                                          <p:spTgt spid="166"/>
                                        </p:tgtEl>
                                        <p:attrNameLst>
                                          <p:attrName>ppt_x</p:attrName>
                                        </p:attrNameLst>
                                      </p:cBhvr>
                                      <p:tavLst>
                                        <p:tav tm="0">
                                          <p:val>
                                            <p:strVal val="0-#ppt_w/2"/>
                                          </p:val>
                                        </p:tav>
                                        <p:tav tm="100000">
                                          <p:val>
                                            <p:strVal val="#ppt_x"/>
                                          </p:val>
                                        </p:tav>
                                      </p:tavLst>
                                    </p:anim>
                                    <p:anim calcmode="lin" valueType="num">
                                      <p:cBhvr additive="base">
                                        <p:cTn id="22" dur="500" fill="hold"/>
                                        <p:tgtEl>
                                          <p:spTgt spid="16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 calcmode="lin" valueType="num">
                                      <p:cBhvr additive="base">
                                        <p:cTn id="25" dur="500" fill="hold"/>
                                        <p:tgtEl>
                                          <p:spTgt spid="165"/>
                                        </p:tgtEl>
                                        <p:attrNameLst>
                                          <p:attrName>ppt_x</p:attrName>
                                        </p:attrNameLst>
                                      </p:cBhvr>
                                      <p:tavLst>
                                        <p:tav tm="0">
                                          <p:val>
                                            <p:strVal val="1+#ppt_w/2"/>
                                          </p:val>
                                        </p:tav>
                                        <p:tav tm="100000">
                                          <p:val>
                                            <p:strVal val="#ppt_x"/>
                                          </p:val>
                                        </p:tav>
                                      </p:tavLst>
                                    </p:anim>
                                    <p:anim calcmode="lin" valueType="num">
                                      <p:cBhvr additive="base">
                                        <p:cTn id="26" dur="500" fill="hold"/>
                                        <p:tgtEl>
                                          <p:spTgt spid="16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 presetClass="entr" presetSubtype="8" decel="10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4" grpId="0"/>
      <p:bldP spid="165" grpId="0"/>
      <p:bldP spid="166"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534668"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Components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latin typeface="Candara" panose="020E0502030303020204" pitchFamily="34" charset="0"/>
                <a:ea typeface="Open Sans" panose="020B0604020202020204" charset="0"/>
                <a:cs typeface="Open Sans" panose="020B0604020202020204" charset="0"/>
              </a:rPr>
              <a:t>Below are some of components of docker architecture:</a:t>
            </a:r>
          </a:p>
          <a:p>
            <a:pPr marL="0" indent="0">
              <a:buNone/>
            </a:pPr>
            <a:endParaRPr lang="en-US" sz="1500" dirty="0">
              <a:latin typeface="Candara" panose="020E0502030303020204" pitchFamily="34" charset="0"/>
              <a:ea typeface="Open Sans" panose="020B0604020202020204" charset="0"/>
              <a:cs typeface="Open Sans" panose="020B0604020202020204" charset="0"/>
            </a:endParaRPr>
          </a:p>
          <a:p>
            <a:pPr marL="257175" indent="-257175">
              <a:lnSpc>
                <a:spcPct val="150000"/>
              </a:lnSpc>
            </a:pPr>
            <a:r>
              <a:rPr lang="en-US" sz="1500" b="1" dirty="0">
                <a:latin typeface="Candara" panose="020E0502030303020204" pitchFamily="34" charset="0"/>
                <a:ea typeface="Open Sans" panose="020B0604020202020204" charset="0"/>
                <a:cs typeface="Open Sans" panose="020B0604020202020204" charset="0"/>
              </a:rPr>
              <a:t>The Docker daemon</a:t>
            </a:r>
          </a:p>
          <a:p>
            <a:pPr marL="257175" indent="-257175">
              <a:lnSpc>
                <a:spcPct val="150000"/>
              </a:lnSpc>
            </a:pPr>
            <a:r>
              <a:rPr lang="en-US" sz="1500" b="1" dirty="0">
                <a:latin typeface="Candara" panose="020E0502030303020204" pitchFamily="34" charset="0"/>
                <a:ea typeface="Open Sans" panose="020B0604020202020204" charset="0"/>
                <a:cs typeface="Open Sans" panose="020B0604020202020204" charset="0"/>
              </a:rPr>
              <a:t>The Docker Client</a:t>
            </a:r>
          </a:p>
          <a:p>
            <a:pPr marL="257175" indent="-257175">
              <a:lnSpc>
                <a:spcPct val="150000"/>
              </a:lnSpc>
            </a:pPr>
            <a:r>
              <a:rPr lang="en-US" sz="1500" b="1" dirty="0">
                <a:latin typeface="Candara" panose="020E0502030303020204" pitchFamily="34" charset="0"/>
                <a:ea typeface="Open Sans" panose="020B0604020202020204" charset="0"/>
                <a:cs typeface="Open Sans" panose="020B0604020202020204" charset="0"/>
              </a:rPr>
              <a:t>Docker Registries</a:t>
            </a:r>
          </a:p>
          <a:p>
            <a:pPr marL="257175" indent="-257175">
              <a:lnSpc>
                <a:spcPct val="150000"/>
              </a:lnSpc>
            </a:pPr>
            <a:r>
              <a:rPr lang="en-US" sz="1500" b="1" dirty="0">
                <a:latin typeface="Candara" panose="020E0502030303020204" pitchFamily="34" charset="0"/>
                <a:ea typeface="Open Sans" panose="020B0604020202020204" charset="0"/>
                <a:cs typeface="Open Sans" panose="020B0604020202020204" charset="0"/>
              </a:rPr>
              <a:t>Docker Images</a:t>
            </a:r>
          </a:p>
          <a:p>
            <a:pPr marL="257175" indent="-257175">
              <a:lnSpc>
                <a:spcPct val="150000"/>
              </a:lnSpc>
            </a:pPr>
            <a:r>
              <a:rPr lang="en-US" sz="1500" b="1" dirty="0">
                <a:latin typeface="Candara" panose="020E0502030303020204" pitchFamily="34" charset="0"/>
                <a:ea typeface="Open Sans" panose="020B0604020202020204" charset="0"/>
                <a:cs typeface="Open Sans" panose="020B0604020202020204" charset="0"/>
              </a:rPr>
              <a:t>Docker Containers</a:t>
            </a:r>
          </a:p>
          <a:p>
            <a:pPr marL="257175" indent="-257175">
              <a:lnSpc>
                <a:spcPct val="150000"/>
              </a:lnSpc>
            </a:pPr>
            <a:endParaRPr lang="en-US" sz="1500" dirty="0">
              <a:latin typeface="Candara" panose="020E0502030303020204" pitchFamily="34" charset="0"/>
              <a:ea typeface="Open Sans" panose="020B0604020202020204" charset="0"/>
              <a:cs typeface="Open Sans" panose="020B0604020202020204" charset="0"/>
            </a:endParaRPr>
          </a:p>
        </p:txBody>
      </p:sp>
      <p:pic>
        <p:nvPicPr>
          <p:cNvPr id="6146" name="Picture 2" descr="Image result for docker components">
            <a:extLst>
              <a:ext uri="{FF2B5EF4-FFF2-40B4-BE49-F238E27FC236}">
                <a16:creationId xmlns:a16="http://schemas.microsoft.com/office/drawing/2014/main" id="{6CDB5BBB-CAA3-4B5F-A5A0-71109583B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542" y="1891995"/>
            <a:ext cx="3514725" cy="27503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56AEF4-68A8-4C29-9D92-16C5A8C303E3}"/>
              </a:ext>
            </a:extLst>
          </p:cNvPr>
          <p:cNvSpPr txBox="1"/>
          <p:nvPr/>
        </p:nvSpPr>
        <p:spPr>
          <a:xfrm>
            <a:off x="6502853" y="4689055"/>
            <a:ext cx="1224644" cy="276999"/>
          </a:xfrm>
          <a:prstGeom prst="rect">
            <a:avLst/>
          </a:prstGeom>
          <a:noFill/>
        </p:spPr>
        <p:txBody>
          <a:bodyPr wrap="square" rtlCol="0">
            <a:spAutoFit/>
          </a:bodyPr>
          <a:lstStyle/>
          <a:p>
            <a:r>
              <a:rPr lang="en-US" sz="1200" dirty="0">
                <a:latin typeface="Candara" panose="020E0502030303020204" pitchFamily="34" charset="0"/>
              </a:rPr>
              <a:t>Source: Docker</a:t>
            </a:r>
          </a:p>
        </p:txBody>
      </p:sp>
    </p:spTree>
    <p:extLst>
      <p:ext uri="{BB962C8B-B14F-4D97-AF65-F5344CB8AC3E}">
        <p14:creationId xmlns:p14="http://schemas.microsoft.com/office/powerpoint/2010/main" val="24767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78606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Image</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rPr>
              <a:t>Docker image is a read-only template with instructions for creating a Docker container.</a:t>
            </a:r>
          </a:p>
          <a:p>
            <a:pPr>
              <a:lnSpc>
                <a:spcPct val="200000"/>
              </a:lnSpc>
            </a:pPr>
            <a:r>
              <a:rPr lang="en-US" sz="1500" dirty="0">
                <a:latin typeface="Candara" panose="020E0502030303020204" pitchFamily="34" charset="0"/>
              </a:rPr>
              <a:t>An image is a combination of a file system, binaries and network configurations.</a:t>
            </a:r>
          </a:p>
          <a:p>
            <a:pPr>
              <a:lnSpc>
                <a:spcPct val="200000"/>
              </a:lnSpc>
            </a:pPr>
            <a:r>
              <a:rPr lang="en-US" sz="1500" dirty="0">
                <a:latin typeface="Candara" panose="020E0502030303020204" pitchFamily="34" charset="0"/>
              </a:rPr>
              <a:t>An image is an inert, immutable, file that's essentially a snapshot of a container. </a:t>
            </a:r>
          </a:p>
          <a:p>
            <a:pPr>
              <a:lnSpc>
                <a:spcPct val="200000"/>
              </a:lnSpc>
            </a:pPr>
            <a:r>
              <a:rPr lang="en-US" sz="1500" dirty="0">
                <a:latin typeface="Candara" panose="020E0502030303020204" pitchFamily="34" charset="0"/>
              </a:rPr>
              <a:t>We can use ready made images or custom images to create docker containers using docker run command.</a:t>
            </a:r>
          </a:p>
          <a:p>
            <a:pPr>
              <a:lnSpc>
                <a:spcPct val="200000"/>
              </a:lnSpc>
            </a:pPr>
            <a:r>
              <a:rPr lang="en-US" sz="1500" dirty="0">
                <a:latin typeface="Candara" panose="020E0502030303020204" pitchFamily="34" charset="0"/>
              </a:rPr>
              <a:t>Docker images can be stored on Docker Hub, ECR or any artifactory docker repository.</a:t>
            </a:r>
          </a:p>
        </p:txBody>
      </p:sp>
    </p:spTree>
    <p:extLst>
      <p:ext uri="{BB962C8B-B14F-4D97-AF65-F5344CB8AC3E}">
        <p14:creationId xmlns:p14="http://schemas.microsoft.com/office/powerpoint/2010/main" val="123103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78286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Microservices</a:t>
            </a:r>
          </a:p>
        </p:txBody>
      </p:sp>
      <p:sp>
        <p:nvSpPr>
          <p:cNvPr id="8" name="Google Shape;524;p9">
            <a:extLst>
              <a:ext uri="{FF2B5EF4-FFF2-40B4-BE49-F238E27FC236}">
                <a16:creationId xmlns:a16="http://schemas.microsoft.com/office/drawing/2014/main" id="{6ACC1522-D9F2-4D56-B643-2BEC6830EA6F}"/>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500" dirty="0">
                <a:latin typeface="Candara" panose="020E0502030303020204" pitchFamily="34" charset="0"/>
                <a:ea typeface="Open Sans" panose="020B0604020202020204" charset="0"/>
                <a:cs typeface="Open Sans" panose="020B0604020202020204" charset="0"/>
              </a:rPr>
              <a:t>Microservices a variant of service-oriented architecture(SOA), arranges an application as a collection of loosely coupled isolated services. </a:t>
            </a:r>
          </a:p>
          <a:p>
            <a:pPr>
              <a:lnSpc>
                <a:spcPct val="150000"/>
              </a:lnSpc>
            </a:pPr>
            <a:r>
              <a:rPr lang="en-US" sz="1500" dirty="0">
                <a:latin typeface="Candara" panose="020E0502030303020204" pitchFamily="34" charset="0"/>
                <a:ea typeface="Open Sans" panose="020B0604020202020204" charset="0"/>
                <a:cs typeface="Open Sans" panose="020B0604020202020204" charset="0"/>
              </a:rPr>
              <a:t>Microservices is a unique method of software development that focuses on developing isolated individual services which combines as a single application. </a:t>
            </a:r>
          </a:p>
          <a:p>
            <a:pPr>
              <a:lnSpc>
                <a:spcPct val="150000"/>
              </a:lnSpc>
            </a:pPr>
            <a:r>
              <a:rPr lang="en-US" sz="1500" dirty="0">
                <a:latin typeface="Candara" panose="020E0502030303020204" pitchFamily="34" charset="0"/>
                <a:ea typeface="Open Sans" panose="020B0604020202020204" charset="0"/>
                <a:cs typeface="Open Sans" panose="020B0604020202020204" charset="0"/>
              </a:rPr>
              <a:t>Microservices help to build an applications as combination of multiple small services, each running in its own environment and are independently deployable. </a:t>
            </a:r>
          </a:p>
          <a:p>
            <a:pPr>
              <a:lnSpc>
                <a:spcPct val="150000"/>
              </a:lnSpc>
            </a:pPr>
            <a:r>
              <a:rPr lang="en-US" sz="1500" dirty="0">
                <a:latin typeface="Candara" panose="020E0502030303020204" pitchFamily="34" charset="0"/>
                <a:ea typeface="Open Sans" panose="020B0604020202020204" charset="0"/>
                <a:cs typeface="Open Sans" panose="020B0604020202020204" charset="0"/>
              </a:rPr>
              <a:t>These services can be written in different programming languages and also have its own storage and databases.</a:t>
            </a:r>
          </a:p>
          <a:p>
            <a:pPr>
              <a:lnSpc>
                <a:spcPct val="150000"/>
              </a:lnSpc>
            </a:pPr>
            <a:r>
              <a:rPr lang="en-US" sz="1500" dirty="0">
                <a:latin typeface="Candara" panose="020E0502030303020204" pitchFamily="34" charset="0"/>
                <a:ea typeface="Open Sans" panose="020B0604020202020204" charset="0"/>
                <a:cs typeface="Open Sans" panose="020B0604020202020204" charset="0"/>
              </a:rPr>
              <a:t>Changes done to one service will not have any downtime on other services, which also enables developers to release there changes without any dependency on other services. </a:t>
            </a:r>
          </a:p>
        </p:txBody>
      </p:sp>
    </p:spTree>
    <p:extLst>
      <p:ext uri="{BB962C8B-B14F-4D97-AF65-F5344CB8AC3E}">
        <p14:creationId xmlns:p14="http://schemas.microsoft.com/office/powerpoint/2010/main" val="167218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78606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Image</a:t>
            </a:r>
          </a:p>
        </p:txBody>
      </p:sp>
      <p:pic>
        <p:nvPicPr>
          <p:cNvPr id="6" name="Picture 2" descr="Image result for docker image layers">
            <a:extLst>
              <a:ext uri="{FF2B5EF4-FFF2-40B4-BE49-F238E27FC236}">
                <a16:creationId xmlns:a16="http://schemas.microsoft.com/office/drawing/2014/main" id="{43160E98-903A-40BB-87FB-E41A1F25A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342" y="1063654"/>
            <a:ext cx="4822031" cy="335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91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723823"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Custom Image</a:t>
            </a:r>
          </a:p>
        </p:txBody>
      </p:sp>
      <p:pic>
        <p:nvPicPr>
          <p:cNvPr id="2050" name="Picture 2" descr="Image result for docker base image">
            <a:extLst>
              <a:ext uri="{FF2B5EF4-FFF2-40B4-BE49-F238E27FC236}">
                <a16:creationId xmlns:a16="http://schemas.microsoft.com/office/drawing/2014/main" id="{2938F440-F301-49E2-8C3F-A05060A70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631655"/>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5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3258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Image Commands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500" dirty="0">
                <a:latin typeface="Candara" panose="020E0502030303020204" pitchFamily="34" charset="0"/>
              </a:rPr>
              <a:t>Docker Engine uses below mentioned commands to manage docker images on server:</a:t>
            </a:r>
          </a:p>
          <a:p>
            <a:pPr>
              <a:lnSpc>
                <a:spcPct val="150000"/>
              </a:lnSpc>
            </a:pPr>
            <a:r>
              <a:rPr lang="en-US" sz="1500" dirty="0">
                <a:latin typeface="Candara" panose="020E0502030303020204" pitchFamily="34" charset="0"/>
              </a:rPr>
              <a:t>docker images</a:t>
            </a:r>
          </a:p>
          <a:p>
            <a:pPr>
              <a:lnSpc>
                <a:spcPct val="150000"/>
              </a:lnSpc>
            </a:pPr>
            <a:r>
              <a:rPr lang="en-US" sz="1500" dirty="0">
                <a:latin typeface="Candara" panose="020E0502030303020204" pitchFamily="34" charset="0"/>
              </a:rPr>
              <a:t>docker run</a:t>
            </a:r>
          </a:p>
          <a:p>
            <a:pPr>
              <a:lnSpc>
                <a:spcPct val="150000"/>
              </a:lnSpc>
            </a:pPr>
            <a:r>
              <a:rPr lang="en-US" sz="1500" dirty="0">
                <a:latin typeface="Candara" panose="020E0502030303020204" pitchFamily="34" charset="0"/>
              </a:rPr>
              <a:t>docker tag</a:t>
            </a:r>
          </a:p>
          <a:p>
            <a:pPr>
              <a:lnSpc>
                <a:spcPct val="150000"/>
              </a:lnSpc>
            </a:pPr>
            <a:r>
              <a:rPr lang="en-US" sz="1500" dirty="0">
                <a:latin typeface="Candara" panose="020E0502030303020204" pitchFamily="34" charset="0"/>
              </a:rPr>
              <a:t>docker pull</a:t>
            </a:r>
          </a:p>
          <a:p>
            <a:pPr>
              <a:lnSpc>
                <a:spcPct val="150000"/>
              </a:lnSpc>
            </a:pPr>
            <a:r>
              <a:rPr lang="en-US" sz="1500" dirty="0">
                <a:latin typeface="Candara" panose="020E0502030303020204" pitchFamily="34" charset="0"/>
              </a:rPr>
              <a:t>docker push</a:t>
            </a:r>
          </a:p>
          <a:p>
            <a:pPr>
              <a:lnSpc>
                <a:spcPct val="150000"/>
              </a:lnSpc>
            </a:pPr>
            <a:r>
              <a:rPr lang="en-US" sz="1500" dirty="0">
                <a:latin typeface="Candara" panose="020E0502030303020204" pitchFamily="34" charset="0"/>
              </a:rPr>
              <a:t>docker commit</a:t>
            </a:r>
          </a:p>
          <a:p>
            <a:pPr>
              <a:lnSpc>
                <a:spcPct val="150000"/>
              </a:lnSpc>
            </a:pPr>
            <a:r>
              <a:rPr lang="en-US" sz="1500" dirty="0">
                <a:latin typeface="Candara" panose="020E0502030303020204" pitchFamily="34" charset="0"/>
              </a:rPr>
              <a:t>docker </a:t>
            </a:r>
            <a:r>
              <a:rPr lang="en-US" sz="1500" dirty="0" err="1">
                <a:latin typeface="Candara" panose="020E0502030303020204" pitchFamily="34" charset="0"/>
              </a:rPr>
              <a:t>rmi</a:t>
            </a:r>
            <a:endParaRPr lang="en-US" sz="1500" dirty="0">
              <a:latin typeface="Candara" panose="020E0502030303020204" pitchFamily="34" charset="0"/>
            </a:endParaRPr>
          </a:p>
        </p:txBody>
      </p:sp>
    </p:spTree>
    <p:extLst>
      <p:ext uri="{BB962C8B-B14F-4D97-AF65-F5344CB8AC3E}">
        <p14:creationId xmlns:p14="http://schemas.microsoft.com/office/powerpoint/2010/main" val="14293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387192"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Base Image</a:t>
            </a:r>
          </a:p>
        </p:txBody>
      </p:sp>
      <p:pic>
        <p:nvPicPr>
          <p:cNvPr id="6" name="Picture 5">
            <a:extLst>
              <a:ext uri="{FF2B5EF4-FFF2-40B4-BE49-F238E27FC236}">
                <a16:creationId xmlns:a16="http://schemas.microsoft.com/office/drawing/2014/main" id="{6A12BA87-04C4-4EC5-BC0C-36A790CB2D51}"/>
              </a:ext>
            </a:extLst>
          </p:cNvPr>
          <p:cNvPicPr>
            <a:picLocks noChangeAspect="1"/>
          </p:cNvPicPr>
          <p:nvPr/>
        </p:nvPicPr>
        <p:blipFill>
          <a:blip r:embed="rId3"/>
          <a:stretch>
            <a:fillRect/>
          </a:stretch>
        </p:blipFill>
        <p:spPr>
          <a:xfrm>
            <a:off x="867155" y="1276940"/>
            <a:ext cx="7455837" cy="2742116"/>
          </a:xfrm>
          <a:prstGeom prst="rect">
            <a:avLst/>
          </a:prstGeom>
        </p:spPr>
      </p:pic>
    </p:spTree>
    <p:extLst>
      <p:ext uri="{BB962C8B-B14F-4D97-AF65-F5344CB8AC3E}">
        <p14:creationId xmlns:p14="http://schemas.microsoft.com/office/powerpoint/2010/main" val="269898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31345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Containers</a:t>
            </a:r>
          </a:p>
        </p:txBody>
      </p:sp>
      <p:pic>
        <p:nvPicPr>
          <p:cNvPr id="3074" name="Picture 2" descr="Image result for docker container">
            <a:extLst>
              <a:ext uri="{FF2B5EF4-FFF2-40B4-BE49-F238E27FC236}">
                <a16:creationId xmlns:a16="http://schemas.microsoft.com/office/drawing/2014/main" id="{11C8E0E3-9DA7-41E2-ADEE-A9387EE3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931" y="1047336"/>
            <a:ext cx="6182139" cy="3477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C3DF3A-2450-4A5F-89E0-2328AE1CF57B}"/>
              </a:ext>
            </a:extLst>
          </p:cNvPr>
          <p:cNvSpPr txBox="1"/>
          <p:nvPr/>
        </p:nvSpPr>
        <p:spPr>
          <a:xfrm>
            <a:off x="3354457" y="4689054"/>
            <a:ext cx="2415209" cy="253916"/>
          </a:xfrm>
          <a:prstGeom prst="rect">
            <a:avLst/>
          </a:prstGeom>
          <a:noFill/>
        </p:spPr>
        <p:txBody>
          <a:bodyPr wrap="square" rtlCol="0">
            <a:spAutoFit/>
          </a:bodyPr>
          <a:lstStyle/>
          <a:p>
            <a:pPr algn="ctr"/>
            <a:r>
              <a:rPr lang="en-US" sz="1050" dirty="0"/>
              <a:t>Source: Docker</a:t>
            </a:r>
          </a:p>
        </p:txBody>
      </p:sp>
    </p:spTree>
    <p:extLst>
      <p:ext uri="{BB962C8B-B14F-4D97-AF65-F5344CB8AC3E}">
        <p14:creationId xmlns:p14="http://schemas.microsoft.com/office/powerpoint/2010/main" val="327582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02651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Registry</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rPr>
              <a:t>Docker registry is an application which stores and deliver docker images.</a:t>
            </a:r>
          </a:p>
          <a:p>
            <a:pPr>
              <a:lnSpc>
                <a:spcPct val="200000"/>
              </a:lnSpc>
            </a:pPr>
            <a:r>
              <a:rPr lang="en-US" sz="1500" dirty="0">
                <a:latin typeface="Candara" panose="020E0502030303020204" pitchFamily="34" charset="0"/>
              </a:rPr>
              <a:t>As part of CI CD pipelines once docker images are built up, we can store them on Docker registry.</a:t>
            </a:r>
          </a:p>
          <a:p>
            <a:pPr>
              <a:lnSpc>
                <a:spcPct val="200000"/>
              </a:lnSpc>
            </a:pPr>
            <a:r>
              <a:rPr lang="en-US" sz="1500" dirty="0">
                <a:latin typeface="Candara" panose="020E0502030303020204" pitchFamily="34" charset="0"/>
              </a:rPr>
              <a:t>We have various application providing Docker registries such as docker hub, ECR, Jfrog artifactory etc.</a:t>
            </a:r>
          </a:p>
          <a:p>
            <a:pPr>
              <a:lnSpc>
                <a:spcPct val="200000"/>
              </a:lnSpc>
            </a:pPr>
            <a:r>
              <a:rPr lang="en-US" sz="1500" dirty="0">
                <a:latin typeface="Candara" panose="020E0502030303020204" pitchFamily="34" charset="0"/>
              </a:rPr>
              <a:t>By default we can use free docker registry called Docker hub, where all application based docker images are available to download.</a:t>
            </a:r>
          </a:p>
        </p:txBody>
      </p:sp>
    </p:spTree>
    <p:extLst>
      <p:ext uri="{BB962C8B-B14F-4D97-AF65-F5344CB8AC3E}">
        <p14:creationId xmlns:p14="http://schemas.microsoft.com/office/powerpoint/2010/main" val="407294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02651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Registry</a:t>
            </a:r>
          </a:p>
        </p:txBody>
      </p:sp>
      <p:pic>
        <p:nvPicPr>
          <p:cNvPr id="7" name="Picture 2" descr="Image result for docker registry">
            <a:extLst>
              <a:ext uri="{FF2B5EF4-FFF2-40B4-BE49-F238E27FC236}">
                <a16:creationId xmlns:a16="http://schemas.microsoft.com/office/drawing/2014/main" id="{2D241D5D-6848-4CB3-9C99-10F7570EC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56" y="1117997"/>
            <a:ext cx="5500688" cy="29075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F38086-FEF6-4092-BD29-9A878F693D93}"/>
              </a:ext>
            </a:extLst>
          </p:cNvPr>
          <p:cNvSpPr txBox="1"/>
          <p:nvPr/>
        </p:nvSpPr>
        <p:spPr>
          <a:xfrm>
            <a:off x="3497794" y="4253129"/>
            <a:ext cx="2194560" cy="253916"/>
          </a:xfrm>
          <a:prstGeom prst="rect">
            <a:avLst/>
          </a:prstGeom>
          <a:noFill/>
        </p:spPr>
        <p:txBody>
          <a:bodyPr wrap="square" rtlCol="0">
            <a:spAutoFit/>
          </a:bodyPr>
          <a:lstStyle/>
          <a:p>
            <a:pPr algn="ctr"/>
            <a:r>
              <a:rPr lang="en-US" sz="1050" dirty="0"/>
              <a:t>Source: octo</a:t>
            </a:r>
          </a:p>
        </p:txBody>
      </p:sp>
    </p:spTree>
    <p:extLst>
      <p:ext uri="{BB962C8B-B14F-4D97-AF65-F5344CB8AC3E}">
        <p14:creationId xmlns:p14="http://schemas.microsoft.com/office/powerpoint/2010/main" val="2310852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27205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Container Lifecycle</a:t>
            </a:r>
          </a:p>
        </p:txBody>
      </p:sp>
      <p:pic>
        <p:nvPicPr>
          <p:cNvPr id="2050" name="Picture 2" descr="Get Started with Docker Lifecycle | by Elliott Saslow | Future Vision |  Medium">
            <a:extLst>
              <a:ext uri="{FF2B5EF4-FFF2-40B4-BE49-F238E27FC236}">
                <a16:creationId xmlns:a16="http://schemas.microsoft.com/office/drawing/2014/main" id="{0A49B658-E334-4D6A-BDAC-BA5BFEAC3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b="12876"/>
          <a:stretch/>
        </p:blipFill>
        <p:spPr bwMode="auto">
          <a:xfrm>
            <a:off x="457200" y="937425"/>
            <a:ext cx="8229600" cy="3751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D33E57-A36C-40E9-B1E3-5F167D6BC236}"/>
              </a:ext>
            </a:extLst>
          </p:cNvPr>
          <p:cNvSpPr txBox="1"/>
          <p:nvPr/>
        </p:nvSpPr>
        <p:spPr>
          <a:xfrm>
            <a:off x="3892324" y="4752989"/>
            <a:ext cx="1359353" cy="253916"/>
          </a:xfrm>
          <a:prstGeom prst="rect">
            <a:avLst/>
          </a:prstGeom>
          <a:noFill/>
        </p:spPr>
        <p:txBody>
          <a:bodyPr wrap="square" rtlCol="0">
            <a:spAutoFit/>
          </a:bodyPr>
          <a:lstStyle/>
          <a:p>
            <a:r>
              <a:rPr lang="en-US" sz="1050" dirty="0"/>
              <a:t>Source: Medium</a:t>
            </a:r>
          </a:p>
        </p:txBody>
      </p:sp>
    </p:spTree>
    <p:extLst>
      <p:ext uri="{BB962C8B-B14F-4D97-AF65-F5344CB8AC3E}">
        <p14:creationId xmlns:p14="http://schemas.microsoft.com/office/powerpoint/2010/main" val="1953357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98350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Filesystem in Containers</a:t>
            </a:r>
          </a:p>
        </p:txBody>
      </p:sp>
      <p:pic>
        <p:nvPicPr>
          <p:cNvPr id="1026" name="Picture 2" descr="Docker storage | Binary Maps">
            <a:extLst>
              <a:ext uri="{FF2B5EF4-FFF2-40B4-BE49-F238E27FC236}">
                <a16:creationId xmlns:a16="http://schemas.microsoft.com/office/drawing/2014/main" id="{8D126C67-A8AA-474D-BB04-5D4FD7795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41" y="522923"/>
            <a:ext cx="7808119" cy="4200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F65E76-9B60-42F7-8426-10D1C026B23D}"/>
              </a:ext>
            </a:extLst>
          </p:cNvPr>
          <p:cNvSpPr txBox="1"/>
          <p:nvPr/>
        </p:nvSpPr>
        <p:spPr>
          <a:xfrm>
            <a:off x="3830479" y="4803176"/>
            <a:ext cx="1483043" cy="253916"/>
          </a:xfrm>
          <a:prstGeom prst="rect">
            <a:avLst/>
          </a:prstGeom>
          <a:noFill/>
        </p:spPr>
        <p:txBody>
          <a:bodyPr wrap="square" rtlCol="0">
            <a:spAutoFit/>
          </a:bodyPr>
          <a:lstStyle/>
          <a:p>
            <a:r>
              <a:rPr lang="en-IN" sz="1050" dirty="0"/>
              <a:t>Source: Binary Maps</a:t>
            </a:r>
          </a:p>
        </p:txBody>
      </p:sp>
    </p:spTree>
    <p:extLst>
      <p:ext uri="{BB962C8B-B14F-4D97-AF65-F5344CB8AC3E}">
        <p14:creationId xmlns:p14="http://schemas.microsoft.com/office/powerpoint/2010/main" val="339004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53306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Bind Mounts Docker</a:t>
            </a:r>
          </a:p>
        </p:txBody>
      </p:sp>
      <p:pic>
        <p:nvPicPr>
          <p:cNvPr id="6" name="Picture 2" descr="Image result for docker storage">
            <a:extLst>
              <a:ext uri="{FF2B5EF4-FFF2-40B4-BE49-F238E27FC236}">
                <a16:creationId xmlns:a16="http://schemas.microsoft.com/office/drawing/2014/main" id="{88754BAA-1447-40FC-9B73-C0A0FEEBB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733" y="1427605"/>
            <a:ext cx="5246534" cy="266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5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9991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Microservices Advantages</a:t>
            </a:r>
          </a:p>
        </p:txBody>
      </p:sp>
      <p:sp>
        <p:nvSpPr>
          <p:cNvPr id="8" name="Google Shape;524;p9">
            <a:extLst>
              <a:ext uri="{FF2B5EF4-FFF2-40B4-BE49-F238E27FC236}">
                <a16:creationId xmlns:a16="http://schemas.microsoft.com/office/drawing/2014/main" id="{6ACC1522-D9F2-4D56-B643-2BEC6830EA6F}"/>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latin typeface="Candara" panose="020E0502030303020204" pitchFamily="34" charset="0"/>
                <a:ea typeface="Open Sans" panose="020B0604020202020204" charset="0"/>
                <a:cs typeface="Open Sans" panose="020B0604020202020204" charset="0"/>
              </a:rPr>
              <a:t>Below are some of the advantages of using Microservices:</a:t>
            </a:r>
          </a:p>
          <a:p>
            <a:pPr marL="0" indent="0">
              <a:buNone/>
            </a:pPr>
            <a:endParaRPr lang="en-US" sz="1500" dirty="0">
              <a:latin typeface="Candara" panose="020E0502030303020204" pitchFamily="34" charset="0"/>
              <a:ea typeface="Open Sans" panose="020B0604020202020204" charset="0"/>
              <a:cs typeface="Open Sans" panose="020B0604020202020204" charset="0"/>
            </a:endParaRPr>
          </a:p>
          <a:p>
            <a:pPr>
              <a:lnSpc>
                <a:spcPct val="200000"/>
              </a:lnSpc>
            </a:pPr>
            <a:r>
              <a:rPr lang="en-US" sz="1500" dirty="0">
                <a:latin typeface="Candara" panose="020E0502030303020204" pitchFamily="34" charset="0"/>
                <a:ea typeface="Open Sans" panose="020B0604020202020204" charset="0"/>
                <a:cs typeface="Open Sans" panose="020B0604020202020204" charset="0"/>
              </a:rPr>
              <a:t>It gives developers freedom to develop and deploy services independently.</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These independent services can be developed using different programming languages.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When new changes are required, it only needs to be done to specific services only instead of bring down whole application.</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It provides better fault tolerance, where one service going on does not have much impact on whole application.</a:t>
            </a:r>
          </a:p>
        </p:txBody>
      </p:sp>
    </p:spTree>
    <p:extLst>
      <p:ext uri="{BB962C8B-B14F-4D97-AF65-F5344CB8AC3E}">
        <p14:creationId xmlns:p14="http://schemas.microsoft.com/office/powerpoint/2010/main" val="11619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792478" cy="415498"/>
          </a:xfrm>
          <a:prstGeom prst="rect">
            <a:avLst/>
          </a:prstGeom>
          <a:noFill/>
        </p:spPr>
        <p:txBody>
          <a:bodyPr wrap="none" rtlCol="0">
            <a:spAutoFit/>
          </a:bodyPr>
          <a:lstStyle/>
          <a:p>
            <a:r>
              <a:rPr lang="en-US" sz="2100" b="1" dirty="0" err="1">
                <a:solidFill>
                  <a:schemeClr val="tx1">
                    <a:lumMod val="75000"/>
                    <a:lumOff val="25000"/>
                  </a:schemeClr>
                </a:solidFill>
                <a:latin typeface="Candara" panose="020E0502030303020204" pitchFamily="34" charset="0"/>
                <a:ea typeface="Open Sans" pitchFamily="34" charset="0"/>
                <a:cs typeface="Open Sans" pitchFamily="34" charset="0"/>
              </a:rPr>
              <a:t>Tmpfs</a:t>
            </a:r>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 Docker</a:t>
            </a:r>
          </a:p>
        </p:txBody>
      </p:sp>
      <p:pic>
        <p:nvPicPr>
          <p:cNvPr id="2050" name="Picture 2" descr="Use tmpfs mounts | Docker Documentation">
            <a:extLst>
              <a:ext uri="{FF2B5EF4-FFF2-40B4-BE49-F238E27FC236}">
                <a16:creationId xmlns:a16="http://schemas.microsoft.com/office/drawing/2014/main" id="{CF943862-A0C6-44C4-8AF4-139022C8C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668" y="1290068"/>
            <a:ext cx="4958477" cy="256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4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38050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a:t>
            </a:r>
          </a:p>
        </p:txBody>
      </p:sp>
      <p:pic>
        <p:nvPicPr>
          <p:cNvPr id="7" name="Picture 2" descr="Image result for dockerfile">
            <a:extLst>
              <a:ext uri="{FF2B5EF4-FFF2-40B4-BE49-F238E27FC236}">
                <a16:creationId xmlns:a16="http://schemas.microsoft.com/office/drawing/2014/main" id="{89D24358-6D18-4078-B72B-C493AB5A8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14" y="1485980"/>
            <a:ext cx="6821172" cy="264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446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424062"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Creating Dockerfile</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In order to create Dockerfile, we need to create a new working directory where we will run docker build. </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Follow below commands to create Dockerfile for docker image build.</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a:t>
            </a:r>
            <a:r>
              <a:rPr lang="en-US" sz="1500" dirty="0" err="1">
                <a:latin typeface="Candara" panose="020E0502030303020204" pitchFamily="34" charset="0"/>
                <a:ea typeface="Open Sans" panose="020B0604020202020204" charset="0"/>
                <a:cs typeface="Open Sans" panose="020B0604020202020204" charset="0"/>
              </a:rPr>
              <a:t>mkdir</a:t>
            </a:r>
            <a:r>
              <a:rPr lang="en-US" sz="1500" dirty="0">
                <a:latin typeface="Candara" panose="020E0502030303020204" pitchFamily="34" charset="0"/>
                <a:ea typeface="Open Sans" panose="020B0604020202020204" charset="0"/>
                <a:cs typeface="Open Sans" panose="020B0604020202020204" charset="0"/>
              </a:rPr>
              <a:t> </a:t>
            </a:r>
            <a:r>
              <a:rPr lang="en-US" sz="1500" dirty="0" err="1">
                <a:latin typeface="Candara" panose="020E0502030303020204" pitchFamily="34" charset="0"/>
                <a:ea typeface="Open Sans" panose="020B0604020202020204" charset="0"/>
                <a:cs typeface="Open Sans" panose="020B0604020202020204" charset="0"/>
              </a:rPr>
              <a:t>dockerbuild</a:t>
            </a:r>
            <a:endParaRPr lang="en-US" sz="15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cd </a:t>
            </a:r>
            <a:r>
              <a:rPr lang="en-US" sz="1500" dirty="0" err="1">
                <a:latin typeface="Candara" panose="020E0502030303020204" pitchFamily="34" charset="0"/>
                <a:ea typeface="Open Sans" panose="020B0604020202020204" charset="0"/>
                <a:cs typeface="Open Sans" panose="020B0604020202020204" charset="0"/>
              </a:rPr>
              <a:t>dockerbuild</a:t>
            </a:r>
            <a:endParaRPr lang="en-US" sz="1500" dirty="0">
              <a:latin typeface="Candara" panose="020E0502030303020204" pitchFamily="34" charset="0"/>
              <a:ea typeface="Open Sans" panose="020B0604020202020204" charset="0"/>
              <a:cs typeface="Open Sans" panose="020B0604020202020204" charset="0"/>
            </a:endParaRPr>
          </a:p>
          <a:p>
            <a:pPr>
              <a:lnSpc>
                <a:spcPct val="200000"/>
              </a:lnSpc>
            </a:pPr>
            <a:r>
              <a:rPr lang="en-US" sz="1500" dirty="0">
                <a:latin typeface="Candara" panose="020E0502030303020204" pitchFamily="34" charset="0"/>
                <a:ea typeface="Open Sans" panose="020B0604020202020204" charset="0"/>
                <a:cs typeface="Open Sans" panose="020B0604020202020204" charset="0"/>
              </a:rPr>
              <a:t>Now we will create Dockerfile in build directory:</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nano Dockerfile</a:t>
            </a:r>
          </a:p>
          <a:p>
            <a:pPr marL="0" indent="0">
              <a:lnSpc>
                <a:spcPct val="200000"/>
              </a:lnSpc>
              <a:buNone/>
            </a:pPr>
            <a:endParaRPr lang="en-US" sz="15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50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endParaRPr lang="en-US" sz="150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4433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75000"/>
                    <a:lumOff val="25000"/>
                  </a:schemeClr>
                </a:solidFill>
              </a:rPr>
              <a:t>           </a:t>
            </a:r>
          </a:p>
        </p:txBody>
      </p:sp>
      <p:sp>
        <p:nvSpPr>
          <p:cNvPr id="5" name="TextBox 4"/>
          <p:cNvSpPr txBox="1"/>
          <p:nvPr/>
        </p:nvSpPr>
        <p:spPr>
          <a:xfrm>
            <a:off x="611050" y="69047"/>
            <a:ext cx="239681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Benefits</a:t>
            </a:r>
          </a:p>
        </p:txBody>
      </p:sp>
      <p:sp>
        <p:nvSpPr>
          <p:cNvPr id="52" name="Freeform 51"/>
          <p:cNvSpPr>
            <a:spLocks/>
          </p:cNvSpPr>
          <p:nvPr/>
        </p:nvSpPr>
        <p:spPr bwMode="auto">
          <a:xfrm>
            <a:off x="4510089" y="1231901"/>
            <a:ext cx="1404938" cy="1579563"/>
          </a:xfrm>
          <a:custGeom>
            <a:avLst/>
            <a:gdLst>
              <a:gd name="T0" fmla="*/ 717 w 812"/>
              <a:gd name="T1" fmla="*/ 293 h 913"/>
              <a:gd name="T2" fmla="*/ 661 w 812"/>
              <a:gd name="T3" fmla="*/ 304 h 913"/>
              <a:gd name="T4" fmla="*/ 568 w 812"/>
              <a:gd name="T5" fmla="*/ 271 h 913"/>
              <a:gd name="T6" fmla="*/ 514 w 812"/>
              <a:gd name="T7" fmla="*/ 172 h 913"/>
              <a:gd name="T8" fmla="*/ 515 w 812"/>
              <a:gd name="T9" fmla="*/ 131 h 913"/>
              <a:gd name="T10" fmla="*/ 37 w 812"/>
              <a:gd name="T11" fmla="*/ 0 h 913"/>
              <a:gd name="T12" fmla="*/ 0 w 812"/>
              <a:gd name="T13" fmla="*/ 1 h 913"/>
              <a:gd name="T14" fmla="*/ 522 w 812"/>
              <a:gd name="T15" fmla="*/ 913 h 913"/>
              <a:gd name="T16" fmla="*/ 808 w 812"/>
              <a:gd name="T17" fmla="*/ 415 h 913"/>
              <a:gd name="T18" fmla="*/ 812 w 812"/>
              <a:gd name="T19" fmla="*/ 411 h 913"/>
              <a:gd name="T20" fmla="*/ 717 w 812"/>
              <a:gd name="T21" fmla="*/ 29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913">
                <a:moveTo>
                  <a:pt x="717" y="293"/>
                </a:moveTo>
                <a:cubicBezTo>
                  <a:pt x="699" y="300"/>
                  <a:pt x="680" y="304"/>
                  <a:pt x="661" y="304"/>
                </a:cubicBezTo>
                <a:cubicBezTo>
                  <a:pt x="627" y="304"/>
                  <a:pt x="594" y="292"/>
                  <a:pt x="568" y="271"/>
                </a:cubicBezTo>
                <a:cubicBezTo>
                  <a:pt x="538" y="247"/>
                  <a:pt x="518" y="212"/>
                  <a:pt x="514" y="172"/>
                </a:cubicBezTo>
                <a:cubicBezTo>
                  <a:pt x="512" y="158"/>
                  <a:pt x="513" y="145"/>
                  <a:pt x="515" y="131"/>
                </a:cubicBezTo>
                <a:cubicBezTo>
                  <a:pt x="375" y="48"/>
                  <a:pt x="212" y="0"/>
                  <a:pt x="37" y="0"/>
                </a:cubicBezTo>
                <a:cubicBezTo>
                  <a:pt x="25" y="0"/>
                  <a:pt x="13" y="1"/>
                  <a:pt x="0" y="1"/>
                </a:cubicBezTo>
                <a:cubicBezTo>
                  <a:pt x="522" y="913"/>
                  <a:pt x="522" y="913"/>
                  <a:pt x="522" y="913"/>
                </a:cubicBezTo>
                <a:cubicBezTo>
                  <a:pt x="808" y="415"/>
                  <a:pt x="808" y="415"/>
                  <a:pt x="808" y="415"/>
                </a:cubicBezTo>
                <a:cubicBezTo>
                  <a:pt x="809" y="413"/>
                  <a:pt x="810" y="412"/>
                  <a:pt x="812" y="411"/>
                </a:cubicBezTo>
                <a:cubicBezTo>
                  <a:pt x="783" y="369"/>
                  <a:pt x="751" y="330"/>
                  <a:pt x="717" y="293"/>
                </a:cubicBezTo>
              </a:path>
            </a:pathLst>
          </a:custGeom>
          <a:solidFill>
            <a:srgbClr val="9BBB5C"/>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3" name="Freeform 52"/>
          <p:cNvSpPr>
            <a:spLocks/>
          </p:cNvSpPr>
          <p:nvPr/>
        </p:nvSpPr>
        <p:spPr bwMode="auto">
          <a:xfrm>
            <a:off x="5421314" y="1270000"/>
            <a:ext cx="461963" cy="463550"/>
          </a:xfrm>
          <a:custGeom>
            <a:avLst/>
            <a:gdLst>
              <a:gd name="T0" fmla="*/ 60 w 267"/>
              <a:gd name="T1" fmla="*/ 227 h 268"/>
              <a:gd name="T2" fmla="*/ 41 w 267"/>
              <a:gd name="T3" fmla="*/ 60 h 268"/>
              <a:gd name="T4" fmla="*/ 208 w 267"/>
              <a:gd name="T5" fmla="*/ 41 h 268"/>
              <a:gd name="T6" fmla="*/ 226 w 267"/>
              <a:gd name="T7" fmla="*/ 208 h 268"/>
              <a:gd name="T8" fmla="*/ 60 w 267"/>
              <a:gd name="T9" fmla="*/ 227 h 268"/>
            </a:gdLst>
            <a:ahLst/>
            <a:cxnLst>
              <a:cxn ang="0">
                <a:pos x="T0" y="T1"/>
              </a:cxn>
              <a:cxn ang="0">
                <a:pos x="T2" y="T3"/>
              </a:cxn>
              <a:cxn ang="0">
                <a:pos x="T4" y="T5"/>
              </a:cxn>
              <a:cxn ang="0">
                <a:pos x="T6" y="T7"/>
              </a:cxn>
              <a:cxn ang="0">
                <a:pos x="T8" y="T9"/>
              </a:cxn>
            </a:cxnLst>
            <a:rect l="0" t="0" r="r" b="b"/>
            <a:pathLst>
              <a:path w="267" h="268">
                <a:moveTo>
                  <a:pt x="60" y="227"/>
                </a:moveTo>
                <a:cubicBezTo>
                  <a:pt x="8" y="186"/>
                  <a:pt x="0" y="111"/>
                  <a:pt x="41" y="60"/>
                </a:cubicBezTo>
                <a:cubicBezTo>
                  <a:pt x="82" y="9"/>
                  <a:pt x="157" y="0"/>
                  <a:pt x="208" y="41"/>
                </a:cubicBezTo>
                <a:cubicBezTo>
                  <a:pt x="259" y="82"/>
                  <a:pt x="267" y="157"/>
                  <a:pt x="226" y="208"/>
                </a:cubicBezTo>
                <a:cubicBezTo>
                  <a:pt x="185" y="259"/>
                  <a:pt x="111" y="268"/>
                  <a:pt x="60" y="227"/>
                </a:cubicBezTo>
              </a:path>
            </a:pathLst>
          </a:custGeom>
          <a:solidFill>
            <a:srgbClr val="9BBB5C"/>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4" name="Freeform 53"/>
          <p:cNvSpPr>
            <a:spLocks/>
          </p:cNvSpPr>
          <p:nvPr/>
        </p:nvSpPr>
        <p:spPr bwMode="auto">
          <a:xfrm>
            <a:off x="5027614" y="1976438"/>
            <a:ext cx="1165225" cy="1582738"/>
          </a:xfrm>
          <a:custGeom>
            <a:avLst/>
            <a:gdLst>
              <a:gd name="T0" fmla="*/ 608 w 674"/>
              <a:gd name="T1" fmla="*/ 742 h 915"/>
              <a:gd name="T2" fmla="*/ 581 w 674"/>
              <a:gd name="T3" fmla="*/ 633 h 915"/>
              <a:gd name="T4" fmla="*/ 674 w 674"/>
              <a:gd name="T5" fmla="*/ 516 h 915"/>
              <a:gd name="T6" fmla="*/ 674 w 674"/>
              <a:gd name="T7" fmla="*/ 506 h 915"/>
              <a:gd name="T8" fmla="*/ 526 w 674"/>
              <a:gd name="T9" fmla="*/ 0 h 915"/>
              <a:gd name="T10" fmla="*/ 234 w 674"/>
              <a:gd name="T11" fmla="*/ 508 h 915"/>
              <a:gd name="T12" fmla="*/ 230 w 674"/>
              <a:gd name="T13" fmla="*/ 514 h 915"/>
              <a:gd name="T14" fmla="*/ 0 w 674"/>
              <a:gd name="T15" fmla="*/ 914 h 915"/>
              <a:gd name="T16" fmla="*/ 575 w 674"/>
              <a:gd name="T17" fmla="*/ 914 h 915"/>
              <a:gd name="T18" fmla="*/ 580 w 674"/>
              <a:gd name="T19" fmla="*/ 915 h 915"/>
              <a:gd name="T20" fmla="*/ 636 w 674"/>
              <a:gd name="T21" fmla="*/ 770 h 915"/>
              <a:gd name="T22" fmla="*/ 608 w 674"/>
              <a:gd name="T23" fmla="*/ 74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4" h="915">
                <a:moveTo>
                  <a:pt x="608" y="742"/>
                </a:moveTo>
                <a:cubicBezTo>
                  <a:pt x="585" y="711"/>
                  <a:pt x="575" y="672"/>
                  <a:pt x="581" y="633"/>
                </a:cubicBezTo>
                <a:cubicBezTo>
                  <a:pt x="589" y="579"/>
                  <a:pt x="625" y="535"/>
                  <a:pt x="674" y="516"/>
                </a:cubicBezTo>
                <a:cubicBezTo>
                  <a:pt x="674" y="513"/>
                  <a:pt x="674" y="509"/>
                  <a:pt x="674" y="506"/>
                </a:cubicBezTo>
                <a:cubicBezTo>
                  <a:pt x="674" y="320"/>
                  <a:pt x="619" y="146"/>
                  <a:pt x="526" y="0"/>
                </a:cubicBezTo>
                <a:cubicBezTo>
                  <a:pt x="234" y="508"/>
                  <a:pt x="234" y="508"/>
                  <a:pt x="234" y="508"/>
                </a:cubicBezTo>
                <a:cubicBezTo>
                  <a:pt x="233" y="510"/>
                  <a:pt x="232" y="512"/>
                  <a:pt x="230" y="514"/>
                </a:cubicBezTo>
                <a:cubicBezTo>
                  <a:pt x="0" y="914"/>
                  <a:pt x="0" y="914"/>
                  <a:pt x="0" y="914"/>
                </a:cubicBezTo>
                <a:cubicBezTo>
                  <a:pt x="575" y="914"/>
                  <a:pt x="575" y="914"/>
                  <a:pt x="575" y="914"/>
                </a:cubicBezTo>
                <a:cubicBezTo>
                  <a:pt x="577" y="914"/>
                  <a:pt x="578" y="914"/>
                  <a:pt x="580" y="915"/>
                </a:cubicBezTo>
                <a:cubicBezTo>
                  <a:pt x="602" y="869"/>
                  <a:pt x="621" y="820"/>
                  <a:pt x="636" y="770"/>
                </a:cubicBezTo>
                <a:cubicBezTo>
                  <a:pt x="626" y="762"/>
                  <a:pt x="616" y="753"/>
                  <a:pt x="608" y="742"/>
                </a:cubicBezTo>
              </a:path>
            </a:pathLst>
          </a:custGeom>
          <a:solidFill>
            <a:srgbClr val="F29B26"/>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5" name="Freeform 54"/>
          <p:cNvSpPr>
            <a:spLocks/>
          </p:cNvSpPr>
          <p:nvPr/>
        </p:nvSpPr>
        <p:spPr bwMode="auto">
          <a:xfrm>
            <a:off x="6065838" y="2887662"/>
            <a:ext cx="439738" cy="439738"/>
          </a:xfrm>
          <a:custGeom>
            <a:avLst/>
            <a:gdLst>
              <a:gd name="T0" fmla="*/ 10 w 254"/>
              <a:gd name="T1" fmla="*/ 110 h 254"/>
              <a:gd name="T2" fmla="*/ 144 w 254"/>
              <a:gd name="T3" fmla="*/ 10 h 254"/>
              <a:gd name="T4" fmla="*/ 244 w 254"/>
              <a:gd name="T5" fmla="*/ 144 h 254"/>
              <a:gd name="T6" fmla="*/ 110 w 254"/>
              <a:gd name="T7" fmla="*/ 244 h 254"/>
              <a:gd name="T8" fmla="*/ 10 w 254"/>
              <a:gd name="T9" fmla="*/ 110 h 254"/>
            </a:gdLst>
            <a:ahLst/>
            <a:cxnLst>
              <a:cxn ang="0">
                <a:pos x="T0" y="T1"/>
              </a:cxn>
              <a:cxn ang="0">
                <a:pos x="T2" y="T3"/>
              </a:cxn>
              <a:cxn ang="0">
                <a:pos x="T4" y="T5"/>
              </a:cxn>
              <a:cxn ang="0">
                <a:pos x="T6" y="T7"/>
              </a:cxn>
              <a:cxn ang="0">
                <a:pos x="T8" y="T9"/>
              </a:cxn>
            </a:cxnLst>
            <a:rect l="0" t="0" r="r" b="b"/>
            <a:pathLst>
              <a:path w="254" h="254">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F29B26"/>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6" name="Freeform 9"/>
          <p:cNvSpPr>
            <a:spLocks/>
          </p:cNvSpPr>
          <p:nvPr/>
        </p:nvSpPr>
        <p:spPr bwMode="auto">
          <a:xfrm>
            <a:off x="4184651" y="3595688"/>
            <a:ext cx="1827213" cy="869950"/>
          </a:xfrm>
          <a:custGeom>
            <a:avLst/>
            <a:gdLst>
              <a:gd name="T0" fmla="*/ 468 w 1056"/>
              <a:gd name="T1" fmla="*/ 0 h 503"/>
              <a:gd name="T2" fmla="*/ 468 w 1056"/>
              <a:gd name="T3" fmla="*/ 0 h 503"/>
              <a:gd name="T4" fmla="*/ 468 w 1056"/>
              <a:gd name="T5" fmla="*/ 0 h 503"/>
              <a:gd name="T6" fmla="*/ 0 w 1056"/>
              <a:gd name="T7" fmla="*/ 0 h 503"/>
              <a:gd name="T8" fmla="*/ 285 w 1056"/>
              <a:gd name="T9" fmla="*/ 498 h 503"/>
              <a:gd name="T10" fmla="*/ 286 w 1056"/>
              <a:gd name="T11" fmla="*/ 503 h 503"/>
              <a:gd name="T12" fmla="*/ 445 w 1056"/>
              <a:gd name="T13" fmla="*/ 479 h 503"/>
              <a:gd name="T14" fmla="*/ 532 w 1056"/>
              <a:gd name="T15" fmla="*/ 377 h 503"/>
              <a:gd name="T16" fmla="*/ 665 w 1056"/>
              <a:gd name="T17" fmla="*/ 395 h 503"/>
              <a:gd name="T18" fmla="*/ 1056 w 1056"/>
              <a:gd name="T19" fmla="*/ 0 h 503"/>
              <a:gd name="T20" fmla="*/ 468 w 1056"/>
              <a:gd name="T2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503">
                <a:moveTo>
                  <a:pt x="468" y="0"/>
                </a:moveTo>
                <a:cubicBezTo>
                  <a:pt x="468" y="0"/>
                  <a:pt x="468" y="0"/>
                  <a:pt x="468" y="0"/>
                </a:cubicBezTo>
                <a:cubicBezTo>
                  <a:pt x="468" y="0"/>
                  <a:pt x="468" y="0"/>
                  <a:pt x="468" y="0"/>
                </a:cubicBezTo>
                <a:cubicBezTo>
                  <a:pt x="0" y="0"/>
                  <a:pt x="0" y="0"/>
                  <a:pt x="0" y="0"/>
                </a:cubicBezTo>
                <a:cubicBezTo>
                  <a:pt x="285" y="498"/>
                  <a:pt x="285" y="498"/>
                  <a:pt x="285" y="498"/>
                </a:cubicBezTo>
                <a:cubicBezTo>
                  <a:pt x="286" y="500"/>
                  <a:pt x="286" y="501"/>
                  <a:pt x="286" y="503"/>
                </a:cubicBezTo>
                <a:cubicBezTo>
                  <a:pt x="340" y="499"/>
                  <a:pt x="394" y="491"/>
                  <a:pt x="445" y="479"/>
                </a:cubicBezTo>
                <a:cubicBezTo>
                  <a:pt x="454" y="434"/>
                  <a:pt x="486" y="395"/>
                  <a:pt x="532" y="377"/>
                </a:cubicBezTo>
                <a:cubicBezTo>
                  <a:pt x="578" y="359"/>
                  <a:pt x="628" y="368"/>
                  <a:pt x="665" y="395"/>
                </a:cubicBezTo>
                <a:cubicBezTo>
                  <a:pt x="832" y="306"/>
                  <a:pt x="969" y="168"/>
                  <a:pt x="1056" y="0"/>
                </a:cubicBezTo>
                <a:lnTo>
                  <a:pt x="468" y="0"/>
                </a:lnTo>
                <a:close/>
              </a:path>
            </a:pathLst>
          </a:custGeom>
          <a:solidFill>
            <a:srgbClr val="D14358"/>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7" name="Freeform 10"/>
          <p:cNvSpPr>
            <a:spLocks/>
          </p:cNvSpPr>
          <p:nvPr/>
        </p:nvSpPr>
        <p:spPr bwMode="auto">
          <a:xfrm>
            <a:off x="4959351" y="4240212"/>
            <a:ext cx="463550" cy="465138"/>
          </a:xfrm>
          <a:custGeom>
            <a:avLst/>
            <a:gdLst>
              <a:gd name="T0" fmla="*/ 91 w 268"/>
              <a:gd name="T1" fmla="*/ 24 h 269"/>
              <a:gd name="T2" fmla="*/ 245 w 268"/>
              <a:gd name="T3" fmla="*/ 92 h 269"/>
              <a:gd name="T4" fmla="*/ 176 w 268"/>
              <a:gd name="T5" fmla="*/ 245 h 269"/>
              <a:gd name="T6" fmla="*/ 23 w 268"/>
              <a:gd name="T7" fmla="*/ 177 h 269"/>
              <a:gd name="T8" fmla="*/ 91 w 268"/>
              <a:gd name="T9" fmla="*/ 24 h 269"/>
            </a:gdLst>
            <a:ahLst/>
            <a:cxnLst>
              <a:cxn ang="0">
                <a:pos x="T0" y="T1"/>
              </a:cxn>
              <a:cxn ang="0">
                <a:pos x="T2" y="T3"/>
              </a:cxn>
              <a:cxn ang="0">
                <a:pos x="T4" y="T5"/>
              </a:cxn>
              <a:cxn ang="0">
                <a:pos x="T6" y="T7"/>
              </a:cxn>
              <a:cxn ang="0">
                <a:pos x="T8" y="T9"/>
              </a:cxn>
            </a:cxnLst>
            <a:rect l="0" t="0" r="r" b="b"/>
            <a:pathLst>
              <a:path w="268" h="269">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rgbClr val="D14358"/>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8" name="Freeform 11"/>
          <p:cNvSpPr>
            <a:spLocks/>
          </p:cNvSpPr>
          <p:nvPr/>
        </p:nvSpPr>
        <p:spPr bwMode="auto">
          <a:xfrm>
            <a:off x="3225801" y="2884488"/>
            <a:ext cx="1412875" cy="1584325"/>
          </a:xfrm>
          <a:custGeom>
            <a:avLst/>
            <a:gdLst>
              <a:gd name="T0" fmla="*/ 293 w 817"/>
              <a:gd name="T1" fmla="*/ 0 h 916"/>
              <a:gd name="T2" fmla="*/ 4 w 817"/>
              <a:gd name="T3" fmla="*/ 494 h 916"/>
              <a:gd name="T4" fmla="*/ 0 w 817"/>
              <a:gd name="T5" fmla="*/ 498 h 916"/>
              <a:gd name="T6" fmla="*/ 102 w 817"/>
              <a:gd name="T7" fmla="*/ 626 h 916"/>
              <a:gd name="T8" fmla="*/ 151 w 817"/>
              <a:gd name="T9" fmla="*/ 617 h 916"/>
              <a:gd name="T10" fmla="*/ 243 w 817"/>
              <a:gd name="T11" fmla="*/ 650 h 916"/>
              <a:gd name="T12" fmla="*/ 297 w 817"/>
              <a:gd name="T13" fmla="*/ 782 h 916"/>
              <a:gd name="T14" fmla="*/ 779 w 817"/>
              <a:gd name="T15" fmla="*/ 916 h 916"/>
              <a:gd name="T16" fmla="*/ 817 w 817"/>
              <a:gd name="T17" fmla="*/ 915 h 916"/>
              <a:gd name="T18" fmla="*/ 293 w 817"/>
              <a:gd name="T19"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916">
                <a:moveTo>
                  <a:pt x="293" y="0"/>
                </a:moveTo>
                <a:cubicBezTo>
                  <a:pt x="4" y="494"/>
                  <a:pt x="4" y="494"/>
                  <a:pt x="4" y="494"/>
                </a:cubicBezTo>
                <a:cubicBezTo>
                  <a:pt x="3" y="496"/>
                  <a:pt x="1" y="497"/>
                  <a:pt x="0" y="498"/>
                </a:cubicBezTo>
                <a:cubicBezTo>
                  <a:pt x="30" y="543"/>
                  <a:pt x="65" y="586"/>
                  <a:pt x="102" y="626"/>
                </a:cubicBezTo>
                <a:cubicBezTo>
                  <a:pt x="118" y="620"/>
                  <a:pt x="134" y="617"/>
                  <a:pt x="151" y="617"/>
                </a:cubicBezTo>
                <a:cubicBezTo>
                  <a:pt x="184" y="617"/>
                  <a:pt x="217" y="629"/>
                  <a:pt x="243" y="650"/>
                </a:cubicBezTo>
                <a:cubicBezTo>
                  <a:pt x="284" y="683"/>
                  <a:pt x="303" y="733"/>
                  <a:pt x="297" y="782"/>
                </a:cubicBezTo>
                <a:cubicBezTo>
                  <a:pt x="438" y="867"/>
                  <a:pt x="603" y="916"/>
                  <a:pt x="779" y="916"/>
                </a:cubicBezTo>
                <a:cubicBezTo>
                  <a:pt x="792" y="916"/>
                  <a:pt x="804" y="916"/>
                  <a:pt x="817" y="915"/>
                </a:cubicBezTo>
                <a:lnTo>
                  <a:pt x="293" y="0"/>
                </a:lnTo>
                <a:close/>
              </a:path>
            </a:pathLst>
          </a:custGeom>
          <a:solidFill>
            <a:srgbClr val="445469"/>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59" name="Freeform 12"/>
          <p:cNvSpPr>
            <a:spLocks/>
          </p:cNvSpPr>
          <p:nvPr/>
        </p:nvSpPr>
        <p:spPr bwMode="auto">
          <a:xfrm>
            <a:off x="3254376" y="3978276"/>
            <a:ext cx="461963" cy="461963"/>
          </a:xfrm>
          <a:custGeom>
            <a:avLst/>
            <a:gdLst>
              <a:gd name="T0" fmla="*/ 208 w 267"/>
              <a:gd name="T1" fmla="*/ 41 h 267"/>
              <a:gd name="T2" fmla="*/ 226 w 267"/>
              <a:gd name="T3" fmla="*/ 207 h 267"/>
              <a:gd name="T4" fmla="*/ 59 w 267"/>
              <a:gd name="T5" fmla="*/ 226 h 267"/>
              <a:gd name="T6" fmla="*/ 41 w 267"/>
              <a:gd name="T7" fmla="*/ 59 h 267"/>
              <a:gd name="T8" fmla="*/ 208 w 267"/>
              <a:gd name="T9" fmla="*/ 41 h 267"/>
            </a:gdLst>
            <a:ahLst/>
            <a:cxnLst>
              <a:cxn ang="0">
                <a:pos x="T0" y="T1"/>
              </a:cxn>
              <a:cxn ang="0">
                <a:pos x="T2" y="T3"/>
              </a:cxn>
              <a:cxn ang="0">
                <a:pos x="T4" y="T5"/>
              </a:cxn>
              <a:cxn ang="0">
                <a:pos x="T6" y="T7"/>
              </a:cxn>
              <a:cxn ang="0">
                <a:pos x="T8" y="T9"/>
              </a:cxn>
            </a:cxnLst>
            <a:rect l="0" t="0" r="r" b="b"/>
            <a:pathLst>
              <a:path w="267" h="267">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445469"/>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60" name="Freeform 13"/>
          <p:cNvSpPr>
            <a:spLocks/>
          </p:cNvSpPr>
          <p:nvPr/>
        </p:nvSpPr>
        <p:spPr bwMode="auto">
          <a:xfrm>
            <a:off x="2955926" y="2143126"/>
            <a:ext cx="1166813" cy="1568450"/>
          </a:xfrm>
          <a:custGeom>
            <a:avLst/>
            <a:gdLst>
              <a:gd name="T0" fmla="*/ 99 w 674"/>
              <a:gd name="T1" fmla="*/ 1 h 907"/>
              <a:gd name="T2" fmla="*/ 95 w 674"/>
              <a:gd name="T3" fmla="*/ 0 h 907"/>
              <a:gd name="T4" fmla="*/ 36 w 674"/>
              <a:gd name="T5" fmla="*/ 153 h 907"/>
              <a:gd name="T6" fmla="*/ 60 w 674"/>
              <a:gd name="T7" fmla="*/ 178 h 907"/>
              <a:gd name="T8" fmla="*/ 87 w 674"/>
              <a:gd name="T9" fmla="*/ 288 h 907"/>
              <a:gd name="T10" fmla="*/ 0 w 674"/>
              <a:gd name="T11" fmla="*/ 402 h 907"/>
              <a:gd name="T12" fmla="*/ 0 w 674"/>
              <a:gd name="T13" fmla="*/ 410 h 907"/>
              <a:gd name="T14" fmla="*/ 143 w 674"/>
              <a:gd name="T15" fmla="*/ 907 h 907"/>
              <a:gd name="T16" fmla="*/ 674 w 674"/>
              <a:gd name="T17" fmla="*/ 1 h 907"/>
              <a:gd name="T18" fmla="*/ 99 w 674"/>
              <a:gd name="T19" fmla="*/ 1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907">
                <a:moveTo>
                  <a:pt x="99" y="1"/>
                </a:moveTo>
                <a:cubicBezTo>
                  <a:pt x="98" y="1"/>
                  <a:pt x="96" y="1"/>
                  <a:pt x="95" y="0"/>
                </a:cubicBezTo>
                <a:cubicBezTo>
                  <a:pt x="71" y="49"/>
                  <a:pt x="51" y="100"/>
                  <a:pt x="36" y="153"/>
                </a:cubicBezTo>
                <a:cubicBezTo>
                  <a:pt x="45" y="160"/>
                  <a:pt x="53" y="169"/>
                  <a:pt x="60" y="178"/>
                </a:cubicBezTo>
                <a:cubicBezTo>
                  <a:pt x="83" y="210"/>
                  <a:pt x="93" y="249"/>
                  <a:pt x="87" y="288"/>
                </a:cubicBezTo>
                <a:cubicBezTo>
                  <a:pt x="80" y="339"/>
                  <a:pt x="46" y="382"/>
                  <a:pt x="0" y="402"/>
                </a:cubicBezTo>
                <a:cubicBezTo>
                  <a:pt x="0" y="404"/>
                  <a:pt x="0" y="407"/>
                  <a:pt x="0" y="410"/>
                </a:cubicBezTo>
                <a:cubicBezTo>
                  <a:pt x="0" y="592"/>
                  <a:pt x="53" y="763"/>
                  <a:pt x="143" y="907"/>
                </a:cubicBezTo>
                <a:cubicBezTo>
                  <a:pt x="674" y="1"/>
                  <a:pt x="674" y="1"/>
                  <a:pt x="674" y="1"/>
                </a:cubicBezTo>
                <a:lnTo>
                  <a:pt x="99" y="1"/>
                </a:lnTo>
                <a:close/>
              </a:path>
            </a:pathLst>
          </a:custGeom>
          <a:solidFill>
            <a:srgbClr val="F33B48"/>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61" name="Freeform 14"/>
          <p:cNvSpPr>
            <a:spLocks/>
          </p:cNvSpPr>
          <p:nvPr/>
        </p:nvSpPr>
        <p:spPr bwMode="auto">
          <a:xfrm>
            <a:off x="2633664" y="2382837"/>
            <a:ext cx="439738" cy="439738"/>
          </a:xfrm>
          <a:custGeom>
            <a:avLst/>
            <a:gdLst>
              <a:gd name="T0" fmla="*/ 245 w 254"/>
              <a:gd name="T1" fmla="*/ 144 h 254"/>
              <a:gd name="T2" fmla="*/ 110 w 254"/>
              <a:gd name="T3" fmla="*/ 245 h 254"/>
              <a:gd name="T4" fmla="*/ 10 w 254"/>
              <a:gd name="T5" fmla="*/ 110 h 254"/>
              <a:gd name="T6" fmla="*/ 144 w 254"/>
              <a:gd name="T7" fmla="*/ 10 h 254"/>
              <a:gd name="T8" fmla="*/ 245 w 254"/>
              <a:gd name="T9" fmla="*/ 144 h 254"/>
            </a:gdLst>
            <a:ahLst/>
            <a:cxnLst>
              <a:cxn ang="0">
                <a:pos x="T0" y="T1"/>
              </a:cxn>
              <a:cxn ang="0">
                <a:pos x="T2" y="T3"/>
              </a:cxn>
              <a:cxn ang="0">
                <a:pos x="T4" y="T5"/>
              </a:cxn>
              <a:cxn ang="0">
                <a:pos x="T6" y="T7"/>
              </a:cxn>
              <a:cxn ang="0">
                <a:pos x="T8" y="T9"/>
              </a:cxn>
            </a:cxnLst>
            <a:rect l="0" t="0" r="r" b="b"/>
            <a:pathLst>
              <a:path w="254" h="254">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F33B48"/>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62" name="Freeform 15"/>
          <p:cNvSpPr>
            <a:spLocks/>
          </p:cNvSpPr>
          <p:nvPr/>
        </p:nvSpPr>
        <p:spPr bwMode="auto">
          <a:xfrm>
            <a:off x="3136901" y="1236663"/>
            <a:ext cx="1827213" cy="869950"/>
          </a:xfrm>
          <a:custGeom>
            <a:avLst/>
            <a:gdLst>
              <a:gd name="T0" fmla="*/ 771 w 1056"/>
              <a:gd name="T1" fmla="*/ 4 h 503"/>
              <a:gd name="T2" fmla="*/ 770 w 1056"/>
              <a:gd name="T3" fmla="*/ 0 h 503"/>
              <a:gd name="T4" fmla="*/ 614 w 1056"/>
              <a:gd name="T5" fmla="*/ 24 h 503"/>
              <a:gd name="T6" fmla="*/ 603 w 1056"/>
              <a:gd name="T7" fmla="*/ 61 h 503"/>
              <a:gd name="T8" fmla="*/ 521 w 1056"/>
              <a:gd name="T9" fmla="*/ 139 h 503"/>
              <a:gd name="T10" fmla="*/ 468 w 1056"/>
              <a:gd name="T11" fmla="*/ 149 h 503"/>
              <a:gd name="T12" fmla="*/ 376 w 1056"/>
              <a:gd name="T13" fmla="*/ 116 h 503"/>
              <a:gd name="T14" fmla="*/ 0 w 1056"/>
              <a:gd name="T15" fmla="*/ 503 h 503"/>
              <a:gd name="T16" fmla="*/ 1056 w 1056"/>
              <a:gd name="T17" fmla="*/ 503 h 503"/>
              <a:gd name="T18" fmla="*/ 771 w 1056"/>
              <a:gd name="T19" fmla="*/ 4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503">
                <a:moveTo>
                  <a:pt x="771" y="4"/>
                </a:moveTo>
                <a:cubicBezTo>
                  <a:pt x="770" y="3"/>
                  <a:pt x="770" y="2"/>
                  <a:pt x="770" y="0"/>
                </a:cubicBezTo>
                <a:cubicBezTo>
                  <a:pt x="716" y="4"/>
                  <a:pt x="665" y="12"/>
                  <a:pt x="614" y="24"/>
                </a:cubicBezTo>
                <a:cubicBezTo>
                  <a:pt x="612" y="36"/>
                  <a:pt x="609" y="49"/>
                  <a:pt x="603" y="61"/>
                </a:cubicBezTo>
                <a:cubicBezTo>
                  <a:pt x="587" y="97"/>
                  <a:pt x="558" y="125"/>
                  <a:pt x="521" y="139"/>
                </a:cubicBezTo>
                <a:cubicBezTo>
                  <a:pt x="504" y="145"/>
                  <a:pt x="486" y="149"/>
                  <a:pt x="468" y="149"/>
                </a:cubicBezTo>
                <a:cubicBezTo>
                  <a:pt x="434" y="149"/>
                  <a:pt x="402" y="137"/>
                  <a:pt x="376" y="116"/>
                </a:cubicBezTo>
                <a:cubicBezTo>
                  <a:pt x="216" y="205"/>
                  <a:pt x="85" y="340"/>
                  <a:pt x="0" y="503"/>
                </a:cubicBezTo>
                <a:cubicBezTo>
                  <a:pt x="1056" y="503"/>
                  <a:pt x="1056" y="503"/>
                  <a:pt x="1056" y="503"/>
                </a:cubicBezTo>
                <a:lnTo>
                  <a:pt x="771" y="4"/>
                </a:lnTo>
                <a:close/>
              </a:path>
            </a:pathLst>
          </a:custGeom>
          <a:solidFill>
            <a:srgbClr val="2DA99D"/>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63" name="Freeform 16"/>
          <p:cNvSpPr>
            <a:spLocks/>
          </p:cNvSpPr>
          <p:nvPr/>
        </p:nvSpPr>
        <p:spPr bwMode="auto">
          <a:xfrm>
            <a:off x="3714751" y="1006476"/>
            <a:ext cx="463550" cy="463550"/>
          </a:xfrm>
          <a:custGeom>
            <a:avLst/>
            <a:gdLst>
              <a:gd name="T0" fmla="*/ 177 w 268"/>
              <a:gd name="T1" fmla="*/ 245 h 268"/>
              <a:gd name="T2" fmla="*/ 23 w 268"/>
              <a:gd name="T3" fmla="*/ 176 h 268"/>
              <a:gd name="T4" fmla="*/ 92 w 268"/>
              <a:gd name="T5" fmla="*/ 23 h 268"/>
              <a:gd name="T6" fmla="*/ 245 w 268"/>
              <a:gd name="T7" fmla="*/ 91 h 268"/>
              <a:gd name="T8" fmla="*/ 177 w 268"/>
              <a:gd name="T9" fmla="*/ 245 h 268"/>
            </a:gdLst>
            <a:ahLst/>
            <a:cxnLst>
              <a:cxn ang="0">
                <a:pos x="T0" y="T1"/>
              </a:cxn>
              <a:cxn ang="0">
                <a:pos x="T2" y="T3"/>
              </a:cxn>
              <a:cxn ang="0">
                <a:pos x="T4" y="T5"/>
              </a:cxn>
              <a:cxn ang="0">
                <a:pos x="T6" y="T7"/>
              </a:cxn>
              <a:cxn ang="0">
                <a:pos x="T8" y="T9"/>
              </a:cxn>
            </a:cxnLst>
            <a:rect l="0" t="0" r="r" b="b"/>
            <a:pathLst>
              <a:path w="268" h="268">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a:noFill/>
          </a:ln>
        </p:spPr>
        <p:txBody>
          <a:bodyPr vert="horz" wrap="square" lIns="91440" tIns="45720" rIns="91440" bIns="45720" numCol="1" anchor="t" anchorCtr="0" compatLnSpc="1">
            <a:prstTxWarp prst="textNoShape">
              <a:avLst/>
            </a:prstTxWarp>
          </a:bodyPr>
          <a:lstStyle/>
          <a:p>
            <a:pPr defTabSz="914378">
              <a:buClrTx/>
              <a:defRPr/>
            </a:pPr>
            <a:endParaRPr lang="en-US" sz="1800" dirty="0">
              <a:solidFill>
                <a:schemeClr val="tx1">
                  <a:lumMod val="75000"/>
                  <a:lumOff val="25000"/>
                </a:schemeClr>
              </a:solidFill>
            </a:endParaRPr>
          </a:p>
        </p:txBody>
      </p:sp>
      <p:sp>
        <p:nvSpPr>
          <p:cNvPr id="64" name="TextBox 63"/>
          <p:cNvSpPr txBox="1"/>
          <p:nvPr/>
        </p:nvSpPr>
        <p:spPr>
          <a:xfrm>
            <a:off x="3790072" y="1053585"/>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1</a:t>
            </a:r>
          </a:p>
        </p:txBody>
      </p:sp>
      <p:sp>
        <p:nvSpPr>
          <p:cNvPr id="65" name="TextBox 64"/>
          <p:cNvSpPr txBox="1"/>
          <p:nvPr/>
        </p:nvSpPr>
        <p:spPr>
          <a:xfrm>
            <a:off x="944512" y="965171"/>
            <a:ext cx="2718131" cy="415498"/>
          </a:xfrm>
          <a:prstGeom prst="rect">
            <a:avLst/>
          </a:prstGeom>
          <a:noFill/>
        </p:spPr>
        <p:txBody>
          <a:bodyPr wrap="square" numCol="1" spcCol="640080" rtlCol="0">
            <a:spAutoFit/>
          </a:bodyPr>
          <a:lstStyle/>
          <a:p>
            <a:pPr algn="r" defTabSz="914378">
              <a:buClrTx/>
              <a:defRPr/>
            </a:pPr>
            <a:r>
              <a:rPr lang="en-US" sz="1050" dirty="0">
                <a:solidFill>
                  <a:schemeClr val="tx1">
                    <a:lumMod val="75000"/>
                    <a:lumOff val="25000"/>
                  </a:schemeClr>
                </a:solidFill>
                <a:latin typeface="Candara" panose="020E0502030303020204" pitchFamily="34" charset="0"/>
              </a:rPr>
              <a:t>Automated Build process to create custom docker image</a:t>
            </a:r>
          </a:p>
        </p:txBody>
      </p:sp>
      <p:sp>
        <p:nvSpPr>
          <p:cNvPr id="66" name="TextBox 65"/>
          <p:cNvSpPr txBox="1"/>
          <p:nvPr/>
        </p:nvSpPr>
        <p:spPr>
          <a:xfrm>
            <a:off x="5495841" y="1317111"/>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2</a:t>
            </a:r>
          </a:p>
        </p:txBody>
      </p:sp>
      <p:sp>
        <p:nvSpPr>
          <p:cNvPr id="67" name="TextBox 66"/>
          <p:cNvSpPr txBox="1"/>
          <p:nvPr/>
        </p:nvSpPr>
        <p:spPr>
          <a:xfrm>
            <a:off x="6129254" y="2922867"/>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3</a:t>
            </a:r>
          </a:p>
        </p:txBody>
      </p:sp>
      <p:sp>
        <p:nvSpPr>
          <p:cNvPr id="68" name="TextBox 67"/>
          <p:cNvSpPr txBox="1"/>
          <p:nvPr/>
        </p:nvSpPr>
        <p:spPr>
          <a:xfrm>
            <a:off x="5034672" y="4288116"/>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4</a:t>
            </a:r>
          </a:p>
        </p:txBody>
      </p:sp>
      <p:sp>
        <p:nvSpPr>
          <p:cNvPr id="69" name="TextBox 68"/>
          <p:cNvSpPr txBox="1"/>
          <p:nvPr/>
        </p:nvSpPr>
        <p:spPr>
          <a:xfrm>
            <a:off x="3328903" y="4024591"/>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5</a:t>
            </a:r>
          </a:p>
        </p:txBody>
      </p:sp>
      <p:sp>
        <p:nvSpPr>
          <p:cNvPr id="70" name="TextBox 69"/>
          <p:cNvSpPr txBox="1"/>
          <p:nvPr/>
        </p:nvSpPr>
        <p:spPr>
          <a:xfrm>
            <a:off x="2697079" y="2398476"/>
            <a:ext cx="312906" cy="369332"/>
          </a:xfrm>
          <a:prstGeom prst="rect">
            <a:avLst/>
          </a:prstGeom>
          <a:noFill/>
        </p:spPr>
        <p:txBody>
          <a:bodyPr wrap="none" rtlCol="0" anchor="ctr">
            <a:spAutoFit/>
          </a:bodyPr>
          <a:lstStyle/>
          <a:p>
            <a:pPr algn="ctr" defTabSz="914378">
              <a:buClrTx/>
              <a:defRPr/>
            </a:pPr>
            <a:r>
              <a:rPr lang="en-US" sz="1800" dirty="0">
                <a:solidFill>
                  <a:schemeClr val="tx1">
                    <a:lumMod val="75000"/>
                    <a:lumOff val="25000"/>
                  </a:schemeClr>
                </a:solidFill>
              </a:rPr>
              <a:t>6</a:t>
            </a:r>
          </a:p>
        </p:txBody>
      </p:sp>
      <p:sp>
        <p:nvSpPr>
          <p:cNvPr id="71" name="TextBox 70"/>
          <p:cNvSpPr txBox="1"/>
          <p:nvPr/>
        </p:nvSpPr>
        <p:spPr>
          <a:xfrm>
            <a:off x="405510" y="4091842"/>
            <a:ext cx="2718131" cy="415498"/>
          </a:xfrm>
          <a:prstGeom prst="rect">
            <a:avLst/>
          </a:prstGeom>
          <a:noFill/>
        </p:spPr>
        <p:txBody>
          <a:bodyPr wrap="square" numCol="1" spcCol="640080" rtlCol="0">
            <a:spAutoFit/>
          </a:bodyPr>
          <a:lstStyle/>
          <a:p>
            <a:pPr algn="r" defTabSz="914378">
              <a:buClrTx/>
              <a:defRPr/>
            </a:pPr>
            <a:r>
              <a:rPr lang="en-US" sz="1050" dirty="0">
                <a:solidFill>
                  <a:schemeClr val="tx1">
                    <a:lumMod val="75000"/>
                    <a:lumOff val="25000"/>
                  </a:schemeClr>
                </a:solidFill>
                <a:latin typeface="Candara" panose="020E0502030303020204" pitchFamily="34" charset="0"/>
              </a:rPr>
              <a:t>Each step in Dockerfile creates individual layers in docker image</a:t>
            </a:r>
          </a:p>
        </p:txBody>
      </p:sp>
      <p:sp>
        <p:nvSpPr>
          <p:cNvPr id="72" name="TextBox 71"/>
          <p:cNvSpPr txBox="1"/>
          <p:nvPr/>
        </p:nvSpPr>
        <p:spPr>
          <a:xfrm>
            <a:off x="5915027" y="1097677"/>
            <a:ext cx="2718131" cy="253916"/>
          </a:xfrm>
          <a:prstGeom prst="rect">
            <a:avLst/>
          </a:prstGeom>
          <a:noFill/>
        </p:spPr>
        <p:txBody>
          <a:bodyPr wrap="square" numCol="1" spcCol="640080" rtlCol="0">
            <a:spAutoFit/>
          </a:bodyPr>
          <a:lstStyle/>
          <a:p>
            <a:pPr defTabSz="914378">
              <a:defRPr/>
            </a:pPr>
            <a:r>
              <a:rPr lang="en-US" sz="1050" dirty="0">
                <a:solidFill>
                  <a:schemeClr val="tx1">
                    <a:lumMod val="75000"/>
                    <a:lumOff val="25000"/>
                  </a:schemeClr>
                </a:solidFill>
                <a:latin typeface="Candara" panose="020E0502030303020204" pitchFamily="34" charset="0"/>
              </a:rPr>
              <a:t>Can be automated using CI/CD pipelines</a:t>
            </a:r>
          </a:p>
        </p:txBody>
      </p:sp>
      <p:sp>
        <p:nvSpPr>
          <p:cNvPr id="73" name="TextBox 72"/>
          <p:cNvSpPr txBox="1"/>
          <p:nvPr/>
        </p:nvSpPr>
        <p:spPr>
          <a:xfrm>
            <a:off x="5473391" y="4222952"/>
            <a:ext cx="2718131" cy="415498"/>
          </a:xfrm>
          <a:prstGeom prst="rect">
            <a:avLst/>
          </a:prstGeom>
          <a:noFill/>
        </p:spPr>
        <p:txBody>
          <a:bodyPr wrap="square" numCol="1" spcCol="640080" rtlCol="0">
            <a:spAutoFit/>
          </a:bodyPr>
          <a:lstStyle/>
          <a:p>
            <a:pPr defTabSz="914378">
              <a:buClrTx/>
              <a:defRPr/>
            </a:pPr>
            <a:r>
              <a:rPr lang="en-US" sz="1050" dirty="0">
                <a:solidFill>
                  <a:schemeClr val="tx1">
                    <a:lumMod val="75000"/>
                    <a:lumOff val="25000"/>
                  </a:schemeClr>
                </a:solidFill>
                <a:latin typeface="Candara" panose="020E0502030303020204" pitchFamily="34" charset="0"/>
              </a:rPr>
              <a:t>Dockerfile is used as build script for docker image</a:t>
            </a:r>
          </a:p>
        </p:txBody>
      </p:sp>
      <p:sp>
        <p:nvSpPr>
          <p:cNvPr id="74" name="TextBox 73"/>
          <p:cNvSpPr txBox="1"/>
          <p:nvPr/>
        </p:nvSpPr>
        <p:spPr>
          <a:xfrm>
            <a:off x="6709054" y="2927350"/>
            <a:ext cx="2434946" cy="415498"/>
          </a:xfrm>
          <a:prstGeom prst="rect">
            <a:avLst/>
          </a:prstGeom>
          <a:noFill/>
        </p:spPr>
        <p:txBody>
          <a:bodyPr wrap="square" numCol="1" spcCol="640080" rtlCol="0">
            <a:spAutoFit/>
          </a:bodyPr>
          <a:lstStyle/>
          <a:p>
            <a:pPr defTabSz="914378">
              <a:defRPr/>
            </a:pPr>
            <a:r>
              <a:rPr lang="en-US" sz="1050" dirty="0">
                <a:solidFill>
                  <a:schemeClr val="tx1">
                    <a:lumMod val="75000"/>
                    <a:lumOff val="25000"/>
                  </a:schemeClr>
                </a:solidFill>
                <a:latin typeface="Candara" panose="020E0502030303020204" pitchFamily="34" charset="0"/>
              </a:rPr>
              <a:t>It provides step by step procedure for image build</a:t>
            </a:r>
          </a:p>
        </p:txBody>
      </p:sp>
      <p:sp>
        <p:nvSpPr>
          <p:cNvPr id="75" name="TextBox 74"/>
          <p:cNvSpPr txBox="1"/>
          <p:nvPr/>
        </p:nvSpPr>
        <p:spPr>
          <a:xfrm>
            <a:off x="-199444" y="2267646"/>
            <a:ext cx="2718131" cy="415498"/>
          </a:xfrm>
          <a:prstGeom prst="rect">
            <a:avLst/>
          </a:prstGeom>
          <a:noFill/>
        </p:spPr>
        <p:txBody>
          <a:bodyPr wrap="square" numCol="1" spcCol="640080" rtlCol="0">
            <a:spAutoFit/>
          </a:bodyPr>
          <a:lstStyle/>
          <a:p>
            <a:pPr algn="r" defTabSz="914378">
              <a:buClrTx/>
              <a:defRPr/>
            </a:pPr>
            <a:r>
              <a:rPr lang="en-US" sz="1050" dirty="0">
                <a:solidFill>
                  <a:schemeClr val="tx1">
                    <a:lumMod val="75000"/>
                    <a:lumOff val="25000"/>
                  </a:schemeClr>
                </a:solidFill>
                <a:latin typeface="Candara" panose="020E0502030303020204" pitchFamily="34" charset="0"/>
              </a:rPr>
              <a:t>Dockerfile can be stored in git repository with source code</a:t>
            </a:r>
          </a:p>
        </p:txBody>
      </p:sp>
    </p:spTree>
    <p:extLst>
      <p:ext uri="{BB962C8B-B14F-4D97-AF65-F5344CB8AC3E}">
        <p14:creationId xmlns:p14="http://schemas.microsoft.com/office/powerpoint/2010/main" val="27305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p:cTn id="15" dur="500" fill="hold"/>
                                        <p:tgtEl>
                                          <p:spTgt spid="64"/>
                                        </p:tgtEl>
                                        <p:attrNameLst>
                                          <p:attrName>ppt_w</p:attrName>
                                        </p:attrNameLst>
                                      </p:cBhvr>
                                      <p:tavLst>
                                        <p:tav tm="0">
                                          <p:val>
                                            <p:fltVal val="0"/>
                                          </p:val>
                                        </p:tav>
                                        <p:tav tm="100000">
                                          <p:val>
                                            <p:strVal val="#ppt_w"/>
                                          </p:val>
                                        </p:tav>
                                      </p:tavLst>
                                    </p:anim>
                                    <p:anim calcmode="lin" valueType="num">
                                      <p:cBhvr>
                                        <p:cTn id="16" dur="500" fill="hold"/>
                                        <p:tgtEl>
                                          <p:spTgt spid="64"/>
                                        </p:tgtEl>
                                        <p:attrNameLst>
                                          <p:attrName>ppt_h</p:attrName>
                                        </p:attrNameLst>
                                      </p:cBhvr>
                                      <p:tavLst>
                                        <p:tav tm="0">
                                          <p:val>
                                            <p:fltVal val="0"/>
                                          </p:val>
                                        </p:tav>
                                        <p:tav tm="100000">
                                          <p:val>
                                            <p:strVal val="#ppt_h"/>
                                          </p:val>
                                        </p:tav>
                                      </p:tavLst>
                                    </p:anim>
                                    <p:animEffect transition="in" filter="fade">
                                      <p:cBhvr>
                                        <p:cTn id="17" dur="500"/>
                                        <p:tgtEl>
                                          <p:spTgt spid="64"/>
                                        </p:tgtEl>
                                      </p:cBhvr>
                                    </p:animEffect>
                                  </p:childTnLst>
                                </p:cTn>
                              </p:par>
                            </p:childTnLst>
                          </p:cTn>
                        </p:par>
                        <p:par>
                          <p:cTn id="18" fill="hold">
                            <p:stCondLst>
                              <p:cond delay="1500"/>
                            </p:stCondLst>
                            <p:childTnLst>
                              <p:par>
                                <p:cTn id="19" presetID="37" presetClass="entr" presetSubtype="0"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1000"/>
                                        <p:tgtEl>
                                          <p:spTgt spid="65"/>
                                        </p:tgtEl>
                                      </p:cBhvr>
                                    </p:animEffect>
                                    <p:anim calcmode="lin" valueType="num">
                                      <p:cBhvr>
                                        <p:cTn id="22" dur="1000" fill="hold"/>
                                        <p:tgtEl>
                                          <p:spTgt spid="65"/>
                                        </p:tgtEl>
                                        <p:attrNameLst>
                                          <p:attrName>ppt_x</p:attrName>
                                        </p:attrNameLst>
                                      </p:cBhvr>
                                      <p:tavLst>
                                        <p:tav tm="0">
                                          <p:val>
                                            <p:strVal val="#ppt_x"/>
                                          </p:val>
                                        </p:tav>
                                        <p:tav tm="100000">
                                          <p:val>
                                            <p:strVal val="#ppt_x"/>
                                          </p:val>
                                        </p:tav>
                                      </p:tavLst>
                                    </p:anim>
                                    <p:anim calcmode="lin" valueType="num">
                                      <p:cBhvr>
                                        <p:cTn id="23" dur="900" decel="100000" fill="hold"/>
                                        <p:tgtEl>
                                          <p:spTgt spid="6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childTnLst>
                                </p:cTn>
                              </p:par>
                            </p:childTnLst>
                          </p:cTn>
                        </p:par>
                        <p:par>
                          <p:cTn id="39" fill="hold">
                            <p:stCondLst>
                              <p:cond delay="4000"/>
                            </p:stCondLst>
                            <p:childTnLst>
                              <p:par>
                                <p:cTn id="40" presetID="37" presetClass="entr" presetSubtype="0" fill="hold" grpId="0" nodeType="after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900" decel="100000" fill="hold"/>
                                        <p:tgtEl>
                                          <p:spTgt spid="72"/>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childTnLst>
                          </p:cTn>
                        </p:par>
                        <p:par>
                          <p:cTn id="54" fill="hold">
                            <p:stCondLst>
                              <p:cond delay="6000"/>
                            </p:stCondLst>
                            <p:childTnLst>
                              <p:par>
                                <p:cTn id="55" presetID="53" presetClass="entr" presetSubtype="16"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childTnLst>
                          </p:cTn>
                        </p:par>
                        <p:par>
                          <p:cTn id="60" fill="hold">
                            <p:stCondLst>
                              <p:cond delay="6500"/>
                            </p:stCondLst>
                            <p:childTnLst>
                              <p:par>
                                <p:cTn id="61" presetID="37" presetClass="entr" presetSubtype="0" fill="hold" grpId="0"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1000"/>
                                        <p:tgtEl>
                                          <p:spTgt spid="74"/>
                                        </p:tgtEl>
                                      </p:cBhvr>
                                    </p:animEffect>
                                    <p:anim calcmode="lin" valueType="num">
                                      <p:cBhvr>
                                        <p:cTn id="64" dur="1000" fill="hold"/>
                                        <p:tgtEl>
                                          <p:spTgt spid="74"/>
                                        </p:tgtEl>
                                        <p:attrNameLst>
                                          <p:attrName>ppt_x</p:attrName>
                                        </p:attrNameLst>
                                      </p:cBhvr>
                                      <p:tavLst>
                                        <p:tav tm="0">
                                          <p:val>
                                            <p:strVal val="#ppt_x"/>
                                          </p:val>
                                        </p:tav>
                                        <p:tav tm="100000">
                                          <p:val>
                                            <p:strVal val="#ppt_x"/>
                                          </p:val>
                                        </p:tav>
                                      </p:tavLst>
                                    </p:anim>
                                    <p:anim calcmode="lin" valueType="num">
                                      <p:cBhvr>
                                        <p:cTn id="65" dur="900" decel="100000" fill="hold"/>
                                        <p:tgtEl>
                                          <p:spTgt spid="74"/>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par>
                          <p:cTn id="75" fill="hold">
                            <p:stCondLst>
                              <p:cond delay="8500"/>
                            </p:stCondLst>
                            <p:childTnLst>
                              <p:par>
                                <p:cTn id="76" presetID="53" presetClass="entr" presetSubtype="16" fill="hold" grpId="0" nodeType="afterEffect">
                                  <p:stCondLst>
                                    <p:cond delay="0"/>
                                  </p:stCondLst>
                                  <p:childTnLst>
                                    <p:set>
                                      <p:cBhvr>
                                        <p:cTn id="77" dur="1" fill="hold">
                                          <p:stCondLst>
                                            <p:cond delay="0"/>
                                          </p:stCondLst>
                                        </p:cTn>
                                        <p:tgtEl>
                                          <p:spTgt spid="68"/>
                                        </p:tgtEl>
                                        <p:attrNameLst>
                                          <p:attrName>style.visibility</p:attrName>
                                        </p:attrNameLst>
                                      </p:cBhvr>
                                      <p:to>
                                        <p:strVal val="visible"/>
                                      </p:to>
                                    </p:set>
                                    <p:anim calcmode="lin" valueType="num">
                                      <p:cBhvr>
                                        <p:cTn id="78" dur="500" fill="hold"/>
                                        <p:tgtEl>
                                          <p:spTgt spid="68"/>
                                        </p:tgtEl>
                                        <p:attrNameLst>
                                          <p:attrName>ppt_w</p:attrName>
                                        </p:attrNameLst>
                                      </p:cBhvr>
                                      <p:tavLst>
                                        <p:tav tm="0">
                                          <p:val>
                                            <p:fltVal val="0"/>
                                          </p:val>
                                        </p:tav>
                                        <p:tav tm="100000">
                                          <p:val>
                                            <p:strVal val="#ppt_w"/>
                                          </p:val>
                                        </p:tav>
                                      </p:tavLst>
                                    </p:anim>
                                    <p:anim calcmode="lin" valueType="num">
                                      <p:cBhvr>
                                        <p:cTn id="79" dur="500" fill="hold"/>
                                        <p:tgtEl>
                                          <p:spTgt spid="68"/>
                                        </p:tgtEl>
                                        <p:attrNameLst>
                                          <p:attrName>ppt_h</p:attrName>
                                        </p:attrNameLst>
                                      </p:cBhvr>
                                      <p:tavLst>
                                        <p:tav tm="0">
                                          <p:val>
                                            <p:fltVal val="0"/>
                                          </p:val>
                                        </p:tav>
                                        <p:tav tm="100000">
                                          <p:val>
                                            <p:strVal val="#ppt_h"/>
                                          </p:val>
                                        </p:tav>
                                      </p:tavLst>
                                    </p:anim>
                                    <p:animEffect transition="in" filter="fade">
                                      <p:cBhvr>
                                        <p:cTn id="80" dur="500"/>
                                        <p:tgtEl>
                                          <p:spTgt spid="68"/>
                                        </p:tgtEl>
                                      </p:cBhvr>
                                    </p:animEffect>
                                  </p:childTnLst>
                                </p:cTn>
                              </p:par>
                            </p:childTnLst>
                          </p:cTn>
                        </p:par>
                        <p:par>
                          <p:cTn id="81" fill="hold">
                            <p:stCondLst>
                              <p:cond delay="9000"/>
                            </p:stCondLst>
                            <p:childTnLst>
                              <p:par>
                                <p:cTn id="82" presetID="37" presetClass="entr" presetSubtype="0"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900" decel="100000" fill="hold"/>
                                        <p:tgtEl>
                                          <p:spTgt spid="73"/>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88" fill="hold">
                            <p:stCondLst>
                              <p:cond delay="10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10500"/>
                            </p:stCondLst>
                            <p:childTnLst>
                              <p:par>
                                <p:cTn id="93" presetID="10" presetClass="entr" presetSubtype="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childTnLst>
                          </p:cTn>
                        </p:par>
                        <p:par>
                          <p:cTn id="96" fill="hold">
                            <p:stCondLst>
                              <p:cond delay="11000"/>
                            </p:stCondLst>
                            <p:childTnLst>
                              <p:par>
                                <p:cTn id="97" presetID="53" presetClass="entr" presetSubtype="16" fill="hold" grpId="0" nodeType="afterEffect">
                                  <p:stCondLst>
                                    <p:cond delay="0"/>
                                  </p:stCondLst>
                                  <p:childTnLst>
                                    <p:set>
                                      <p:cBhvr>
                                        <p:cTn id="98" dur="1" fill="hold">
                                          <p:stCondLst>
                                            <p:cond delay="0"/>
                                          </p:stCondLst>
                                        </p:cTn>
                                        <p:tgtEl>
                                          <p:spTgt spid="69"/>
                                        </p:tgtEl>
                                        <p:attrNameLst>
                                          <p:attrName>style.visibility</p:attrName>
                                        </p:attrNameLst>
                                      </p:cBhvr>
                                      <p:to>
                                        <p:strVal val="visible"/>
                                      </p:to>
                                    </p:set>
                                    <p:anim calcmode="lin" valueType="num">
                                      <p:cBhvr>
                                        <p:cTn id="99" dur="500" fill="hold"/>
                                        <p:tgtEl>
                                          <p:spTgt spid="69"/>
                                        </p:tgtEl>
                                        <p:attrNameLst>
                                          <p:attrName>ppt_w</p:attrName>
                                        </p:attrNameLst>
                                      </p:cBhvr>
                                      <p:tavLst>
                                        <p:tav tm="0">
                                          <p:val>
                                            <p:fltVal val="0"/>
                                          </p:val>
                                        </p:tav>
                                        <p:tav tm="100000">
                                          <p:val>
                                            <p:strVal val="#ppt_w"/>
                                          </p:val>
                                        </p:tav>
                                      </p:tavLst>
                                    </p:anim>
                                    <p:anim calcmode="lin" valueType="num">
                                      <p:cBhvr>
                                        <p:cTn id="100" dur="500" fill="hold"/>
                                        <p:tgtEl>
                                          <p:spTgt spid="69"/>
                                        </p:tgtEl>
                                        <p:attrNameLst>
                                          <p:attrName>ppt_h</p:attrName>
                                        </p:attrNameLst>
                                      </p:cBhvr>
                                      <p:tavLst>
                                        <p:tav tm="0">
                                          <p:val>
                                            <p:fltVal val="0"/>
                                          </p:val>
                                        </p:tav>
                                        <p:tav tm="100000">
                                          <p:val>
                                            <p:strVal val="#ppt_h"/>
                                          </p:val>
                                        </p:tav>
                                      </p:tavLst>
                                    </p:anim>
                                    <p:animEffect transition="in" filter="fade">
                                      <p:cBhvr>
                                        <p:cTn id="101" dur="500"/>
                                        <p:tgtEl>
                                          <p:spTgt spid="69"/>
                                        </p:tgtEl>
                                      </p:cBhvr>
                                    </p:animEffect>
                                  </p:childTnLst>
                                </p:cTn>
                              </p:par>
                            </p:childTnLst>
                          </p:cTn>
                        </p:par>
                        <p:par>
                          <p:cTn id="102" fill="hold">
                            <p:stCondLst>
                              <p:cond delay="11500"/>
                            </p:stCondLst>
                            <p:childTnLst>
                              <p:par>
                                <p:cTn id="103" presetID="37"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1000"/>
                                        <p:tgtEl>
                                          <p:spTgt spid="71"/>
                                        </p:tgtEl>
                                      </p:cBhvr>
                                    </p:animEffect>
                                    <p:anim calcmode="lin" valueType="num">
                                      <p:cBhvr>
                                        <p:cTn id="106" dur="1000" fill="hold"/>
                                        <p:tgtEl>
                                          <p:spTgt spid="71"/>
                                        </p:tgtEl>
                                        <p:attrNameLst>
                                          <p:attrName>ppt_x</p:attrName>
                                        </p:attrNameLst>
                                      </p:cBhvr>
                                      <p:tavLst>
                                        <p:tav tm="0">
                                          <p:val>
                                            <p:strVal val="#ppt_x"/>
                                          </p:val>
                                        </p:tav>
                                        <p:tav tm="100000">
                                          <p:val>
                                            <p:strVal val="#ppt_x"/>
                                          </p:val>
                                        </p:tav>
                                      </p:tavLst>
                                    </p:anim>
                                    <p:anim calcmode="lin" valueType="num">
                                      <p:cBhvr>
                                        <p:cTn id="107" dur="900" decel="100000" fill="hold"/>
                                        <p:tgtEl>
                                          <p:spTgt spid="71"/>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par>
                          <p:cTn id="109" fill="hold">
                            <p:stCondLst>
                              <p:cond delay="12500"/>
                            </p:stCondLst>
                            <p:childTnLst>
                              <p:par>
                                <p:cTn id="110" presetID="10" presetClass="entr" presetSubtype="0" fill="hold" grpId="0"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13000"/>
                            </p:stCondLst>
                            <p:childTnLst>
                              <p:par>
                                <p:cTn id="114" presetID="10" presetClass="entr" presetSubtype="0" fill="hold" grpId="0" nodeType="after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par>
                          <p:cTn id="117" fill="hold">
                            <p:stCondLst>
                              <p:cond delay="13500"/>
                            </p:stCondLst>
                            <p:childTnLst>
                              <p:par>
                                <p:cTn id="118" presetID="53" presetClass="entr" presetSubtype="16"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 calcmode="lin" valueType="num">
                                      <p:cBhvr>
                                        <p:cTn id="120" dur="500" fill="hold"/>
                                        <p:tgtEl>
                                          <p:spTgt spid="70"/>
                                        </p:tgtEl>
                                        <p:attrNameLst>
                                          <p:attrName>ppt_w</p:attrName>
                                        </p:attrNameLst>
                                      </p:cBhvr>
                                      <p:tavLst>
                                        <p:tav tm="0">
                                          <p:val>
                                            <p:fltVal val="0"/>
                                          </p:val>
                                        </p:tav>
                                        <p:tav tm="100000">
                                          <p:val>
                                            <p:strVal val="#ppt_w"/>
                                          </p:val>
                                        </p:tav>
                                      </p:tavLst>
                                    </p:anim>
                                    <p:anim calcmode="lin" valueType="num">
                                      <p:cBhvr>
                                        <p:cTn id="121" dur="500" fill="hold"/>
                                        <p:tgtEl>
                                          <p:spTgt spid="70"/>
                                        </p:tgtEl>
                                        <p:attrNameLst>
                                          <p:attrName>ppt_h</p:attrName>
                                        </p:attrNameLst>
                                      </p:cBhvr>
                                      <p:tavLst>
                                        <p:tav tm="0">
                                          <p:val>
                                            <p:fltVal val="0"/>
                                          </p:val>
                                        </p:tav>
                                        <p:tav tm="100000">
                                          <p:val>
                                            <p:strVal val="#ppt_h"/>
                                          </p:val>
                                        </p:tav>
                                      </p:tavLst>
                                    </p:anim>
                                    <p:animEffect transition="in" filter="fade">
                                      <p:cBhvr>
                                        <p:cTn id="122" dur="500"/>
                                        <p:tgtEl>
                                          <p:spTgt spid="70"/>
                                        </p:tgtEl>
                                      </p:cBhvr>
                                    </p:animEffect>
                                  </p:childTnLst>
                                </p:cTn>
                              </p:par>
                            </p:childTnLst>
                          </p:cTn>
                        </p:par>
                        <p:par>
                          <p:cTn id="123" fill="hold">
                            <p:stCondLst>
                              <p:cond delay="14000"/>
                            </p:stCondLst>
                            <p:childTnLst>
                              <p:par>
                                <p:cTn id="124" presetID="37" presetClass="entr" presetSubtype="0" fill="hold" grpId="0" nodeType="after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fade">
                                      <p:cBhvr>
                                        <p:cTn id="126" dur="1000"/>
                                        <p:tgtEl>
                                          <p:spTgt spid="75"/>
                                        </p:tgtEl>
                                      </p:cBhvr>
                                    </p:animEffect>
                                    <p:anim calcmode="lin" valueType="num">
                                      <p:cBhvr>
                                        <p:cTn id="127" dur="1000" fill="hold"/>
                                        <p:tgtEl>
                                          <p:spTgt spid="75"/>
                                        </p:tgtEl>
                                        <p:attrNameLst>
                                          <p:attrName>ppt_x</p:attrName>
                                        </p:attrNameLst>
                                      </p:cBhvr>
                                      <p:tavLst>
                                        <p:tav tm="0">
                                          <p:val>
                                            <p:strVal val="#ppt_x"/>
                                          </p:val>
                                        </p:tav>
                                        <p:tav tm="100000">
                                          <p:val>
                                            <p:strVal val="#ppt_x"/>
                                          </p:val>
                                        </p:tav>
                                      </p:tavLst>
                                    </p:anim>
                                    <p:anim calcmode="lin" valueType="num">
                                      <p:cBhvr>
                                        <p:cTn id="128" dur="900" decel="100000" fill="hold"/>
                                        <p:tgtEl>
                                          <p:spTgt spid="75"/>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P spid="66" grpId="0"/>
      <p:bldP spid="67" grpId="0"/>
      <p:bldP spid="68" grpId="0"/>
      <p:bldP spid="69" grpId="0"/>
      <p:bldP spid="70" grpId="0"/>
      <p:bldP spid="71" grpId="0"/>
      <p:bldP spid="72" grpId="0"/>
      <p:bldP spid="73" grpId="0"/>
      <p:bldP spid="74" grpId="0"/>
      <p:bldP spid="7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587568"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Dockerfile is a build script that contains step by step instructions to build docker image. In order to create Dockerfile we can use below Dockerfile directives. </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FROM					RUN</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CMD					LABEL</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EXPOSE				ENV</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ADD					COPY</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ENTRYPOINT				VOLUME</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USER					WORKDIR</a:t>
            </a:r>
          </a:p>
          <a:p>
            <a:pPr marL="0" indent="0">
              <a:lnSpc>
                <a:spcPct val="200000"/>
              </a:lnSpc>
              <a:buNone/>
            </a:pPr>
            <a:endParaRPr lang="en-US" sz="135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1174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39254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 USER and RUN</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USER directive is used to specify a specific user while running RUN, CMD and ENTRYPOINT instructions using Dockerfile.</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USER &lt;username&gt;</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USER jenkins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RUN directive is used to execute commands specified in a new layer on top of base docker image.</a:t>
            </a:r>
            <a:endParaRPr lang="en-US" sz="1350" dirty="0">
              <a:latin typeface="Candara" panose="020E0502030303020204" pitchFamily="34" charset="0"/>
              <a:ea typeface="Open Sans" panose="020B0604020202020204" charset="0"/>
              <a:cs typeface="Open Sans" panose="020B0604020202020204" charset="0"/>
            </a:endParaRPr>
          </a:p>
          <a:p>
            <a:pPr marL="0" indent="0">
              <a:lnSpc>
                <a:spcPct val="200000"/>
              </a:lnSpc>
              <a:buNone/>
            </a:pPr>
            <a:r>
              <a:rPr lang="en-US" sz="1350" dirty="0">
                <a:latin typeface="Candara" panose="020E0502030303020204" pitchFamily="34" charset="0"/>
                <a:ea typeface="Open Sans" panose="020B0604020202020204" charset="0"/>
                <a:cs typeface="Open Sans" panose="020B0604020202020204" charset="0"/>
              </a:rPr>
              <a:t>			</a:t>
            </a:r>
            <a:r>
              <a:rPr lang="en-US" sz="1500" dirty="0">
                <a:latin typeface="Candara" panose="020E0502030303020204" pitchFamily="34" charset="0"/>
                <a:ea typeface="Open Sans" panose="020B0604020202020204" charset="0"/>
                <a:cs typeface="Open Sans" panose="020B0604020202020204" charset="0"/>
              </a:rPr>
              <a:t>RUN &lt;shell command&gt;</a:t>
            </a:r>
          </a:p>
          <a:p>
            <a:pPr marL="0" indent="0">
              <a:lnSpc>
                <a:spcPct val="200000"/>
              </a:lnSpc>
              <a:buNone/>
            </a:pPr>
            <a:r>
              <a:rPr lang="en-US" sz="1350" dirty="0">
                <a:latin typeface="Candara" panose="020E0502030303020204" pitchFamily="34" charset="0"/>
                <a:ea typeface="Open Sans" panose="020B0604020202020204" charset="0"/>
                <a:cs typeface="Open Sans" panose="020B0604020202020204" charset="0"/>
              </a:rPr>
              <a:t>			</a:t>
            </a:r>
            <a:r>
              <a:rPr lang="en-US" sz="1500" dirty="0">
                <a:latin typeface="Candara" panose="020E0502030303020204" pitchFamily="34" charset="0"/>
                <a:ea typeface="Open Sans" panose="020B0604020202020204" charset="0"/>
                <a:cs typeface="Open Sans" panose="020B0604020202020204" charset="0"/>
              </a:rPr>
              <a:t>RUN apt -y install openjdk-8-jdk</a:t>
            </a:r>
            <a:endParaRPr lang="en-US" sz="135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9567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5480988"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 RUN Order of Execution</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We can use Dockerfile RUN directive to execute build steps during docker image build process.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Order of commands execution is also important in order to perform proper configurations.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We can run software packages installation, custom shell script and any random commands in RUN directive.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This is a generic directive which can be customized according to developers requirements.</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Example:</a:t>
            </a:r>
          </a:p>
          <a:p>
            <a:pPr marL="0" indent="0">
              <a:lnSpc>
                <a:spcPct val="150000"/>
              </a:lnSpc>
              <a:buNone/>
            </a:pPr>
            <a:r>
              <a:rPr lang="en-US" sz="1500" dirty="0">
                <a:latin typeface="Candara" panose="020E0502030303020204" pitchFamily="34" charset="0"/>
                <a:ea typeface="Open Sans" panose="020B0604020202020204" charset="0"/>
                <a:cs typeface="Open Sans" panose="020B0604020202020204" charset="0"/>
              </a:rPr>
              <a:t>	RUN apt install -y &lt;</a:t>
            </a:r>
            <a:r>
              <a:rPr lang="en-US" sz="1500" dirty="0" err="1">
                <a:latin typeface="Candara" panose="020E0502030303020204" pitchFamily="34" charset="0"/>
                <a:ea typeface="Open Sans" panose="020B0604020202020204" charset="0"/>
                <a:cs typeface="Open Sans" panose="020B0604020202020204" charset="0"/>
              </a:rPr>
              <a:t>package_name</a:t>
            </a:r>
            <a:r>
              <a:rPr lang="en-US" sz="1500" dirty="0">
                <a:latin typeface="Candara" panose="020E0502030303020204" pitchFamily="34" charset="0"/>
                <a:ea typeface="Open Sans" panose="020B0604020202020204" charset="0"/>
                <a:cs typeface="Open Sans" panose="020B0604020202020204" charset="0"/>
              </a:rPr>
              <a:t>&gt;</a:t>
            </a:r>
          </a:p>
          <a:p>
            <a:pPr marL="0" indent="0">
              <a:lnSpc>
                <a:spcPct val="150000"/>
              </a:lnSpc>
              <a:buNone/>
            </a:pPr>
            <a:r>
              <a:rPr lang="en-US" sz="1500" dirty="0">
                <a:latin typeface="Candara" panose="020E0502030303020204" pitchFamily="34" charset="0"/>
                <a:ea typeface="Open Sans" panose="020B0604020202020204" charset="0"/>
                <a:cs typeface="Open Sans" panose="020B0604020202020204" charset="0"/>
              </a:rPr>
              <a:t>	RUN &lt;command execution&gt;</a:t>
            </a:r>
          </a:p>
        </p:txBody>
      </p:sp>
    </p:spTree>
    <p:extLst>
      <p:ext uri="{BB962C8B-B14F-4D97-AF65-F5344CB8AC3E}">
        <p14:creationId xmlns:p14="http://schemas.microsoft.com/office/powerpoint/2010/main" val="38731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88693"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 ENV</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ENV directive is used to specify environment variables while running Dockerfile.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We can specify environment specific values in ENV directive which will be stored as a inseparable layer in docker image.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Once environment variable is configured with this directive we can not unset it even if run a unset command in RUN directive after ENV directive.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These are key pair values which can be configured in Dockerfile for creating environment variables.</a:t>
            </a:r>
          </a:p>
          <a:p>
            <a:pPr marL="342900" lvl="1"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Example:		ENV </a:t>
            </a:r>
            <a:r>
              <a:rPr lang="en-US" sz="1500" dirty="0" err="1">
                <a:latin typeface="Candara" panose="020E0502030303020204" pitchFamily="34" charset="0"/>
                <a:ea typeface="Open Sans" panose="020B0604020202020204" charset="0"/>
                <a:cs typeface="Open Sans" panose="020B0604020202020204" charset="0"/>
              </a:rPr>
              <a:t>variable_name</a:t>
            </a:r>
            <a:r>
              <a:rPr lang="en-US" sz="1500" dirty="0">
                <a:latin typeface="Candara" panose="020E0502030303020204" pitchFamily="34" charset="0"/>
                <a:ea typeface="Open Sans" panose="020B0604020202020204" charset="0"/>
                <a:cs typeface="Open Sans" panose="020B0604020202020204" charset="0"/>
              </a:rPr>
              <a:t> value</a:t>
            </a:r>
          </a:p>
        </p:txBody>
      </p:sp>
    </p:spTree>
    <p:extLst>
      <p:ext uri="{BB962C8B-B14F-4D97-AF65-F5344CB8AC3E}">
        <p14:creationId xmlns:p14="http://schemas.microsoft.com/office/powerpoint/2010/main" val="10660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21461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 CMD v/s RUN</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RUN directive is used to execute commands in docker image but CMD directive is used to specify command for running applications inside docker containers.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RUN directive can be executed multiple times in Dockerfile whereas CMD can only be configured once.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RUN directive is executed during docker image build process whereas CMD is executed only when container stats.</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Example:	CMD  &lt;</a:t>
            </a:r>
            <a:r>
              <a:rPr lang="en-US" sz="1500" dirty="0" err="1">
                <a:latin typeface="Candara" panose="020E0502030303020204" pitchFamily="34" charset="0"/>
                <a:ea typeface="Open Sans" panose="020B0604020202020204" charset="0"/>
                <a:cs typeface="Open Sans" panose="020B0604020202020204" charset="0"/>
              </a:rPr>
              <a:t>startup_script</a:t>
            </a:r>
            <a:r>
              <a:rPr lang="en-US" sz="1500" dirty="0">
                <a:latin typeface="Candara" panose="020E0502030303020204" pitchFamily="34" charset="0"/>
                <a:ea typeface="Open Sans" panose="020B0604020202020204" charset="0"/>
                <a:cs typeface="Open Sans" panose="020B0604020202020204" charset="0"/>
              </a:rPr>
              <a:t>&gt;	</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RUN  &lt;configuration command&gt;</a:t>
            </a:r>
          </a:p>
        </p:txBody>
      </p:sp>
    </p:spTree>
    <p:extLst>
      <p:ext uri="{BB962C8B-B14F-4D97-AF65-F5344CB8AC3E}">
        <p14:creationId xmlns:p14="http://schemas.microsoft.com/office/powerpoint/2010/main" val="14652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21782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Dockerfile Directives: ENTRYPOINT</a:t>
            </a:r>
          </a:p>
        </p:txBody>
      </p:sp>
      <p:sp>
        <p:nvSpPr>
          <p:cNvPr id="6" name="Google Shape;524;p9">
            <a:extLst>
              <a:ext uri="{FF2B5EF4-FFF2-40B4-BE49-F238E27FC236}">
                <a16:creationId xmlns:a16="http://schemas.microsoft.com/office/drawing/2014/main" id="{8DDD0F84-292E-46AC-B37B-5A5D9DA6CF07}"/>
              </a:ext>
            </a:extLst>
          </p:cNvPr>
          <p:cNvSpPr txBox="1">
            <a:spLocks/>
          </p:cNvSpPr>
          <p:nvPr/>
        </p:nvSpPr>
        <p:spPr>
          <a:xfrm>
            <a:off x="495325" y="706590"/>
            <a:ext cx="8382926" cy="3867693"/>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ENTRYPOINT directive is used to configure container as a executable using which we can run any command inside docker container.</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It helps us to run commands with parameters which can be overwritten during run time.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With ENTRYPOINT, the command and parameters are not ignored during run time.</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		ENTRYPOINT [“command", "parameter"] </a:t>
            </a:r>
          </a:p>
          <a:p>
            <a:pPr marL="0" indent="0">
              <a:lnSpc>
                <a:spcPct val="200000"/>
              </a:lnSpc>
              <a:buNone/>
            </a:pPr>
            <a:r>
              <a:rPr lang="en-US" sz="1500" dirty="0">
                <a:latin typeface="Candara" panose="020E0502030303020204" pitchFamily="34" charset="0"/>
                <a:ea typeface="Open Sans" panose="020B0604020202020204" charset="0"/>
                <a:cs typeface="Open Sans" panose="020B0604020202020204" charset="0"/>
              </a:rPr>
              <a:t>Example: 	docker run -it --</a:t>
            </a:r>
            <a:r>
              <a:rPr lang="en-US" sz="1500" dirty="0" err="1">
                <a:latin typeface="Candara" panose="020E0502030303020204" pitchFamily="34" charset="0"/>
                <a:ea typeface="Open Sans" panose="020B0604020202020204" charset="0"/>
                <a:cs typeface="Open Sans" panose="020B0604020202020204" charset="0"/>
              </a:rPr>
              <a:t>entrypoint</a:t>
            </a:r>
            <a:r>
              <a:rPr lang="en-US" sz="1500" dirty="0">
                <a:latin typeface="Candara" panose="020E0502030303020204" pitchFamily="34" charset="0"/>
                <a:ea typeface="Open Sans" panose="020B0604020202020204" charset="0"/>
                <a:cs typeface="Open Sans" panose="020B0604020202020204" charset="0"/>
              </a:rPr>
              <a:t> &lt;command&gt;</a:t>
            </a:r>
          </a:p>
          <a:p>
            <a:pPr>
              <a:lnSpc>
                <a:spcPct val="200000"/>
              </a:lnSpc>
            </a:pPr>
            <a:endParaRPr lang="en-US" sz="150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6373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51570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Microservices Disadvantages</a:t>
            </a:r>
          </a:p>
        </p:txBody>
      </p:sp>
      <p:sp>
        <p:nvSpPr>
          <p:cNvPr id="8" name="Google Shape;524;p9">
            <a:extLst>
              <a:ext uri="{FF2B5EF4-FFF2-40B4-BE49-F238E27FC236}">
                <a16:creationId xmlns:a16="http://schemas.microsoft.com/office/drawing/2014/main" id="{6ACC1522-D9F2-4D56-B643-2BEC6830EA6F}"/>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latin typeface="Candara" panose="020E0502030303020204" pitchFamily="34" charset="0"/>
                <a:ea typeface="Open Sans" panose="020B0604020202020204" charset="0"/>
                <a:cs typeface="Open Sans" panose="020B0604020202020204" charset="0"/>
              </a:rPr>
              <a:t>Below are some of the disadvantages of using Microservices:</a:t>
            </a:r>
          </a:p>
          <a:p>
            <a:pPr marL="0" indent="0">
              <a:buNone/>
            </a:pPr>
            <a:endParaRPr lang="en-US" sz="1500" dirty="0">
              <a:latin typeface="Candara" panose="020E0502030303020204" pitchFamily="34" charset="0"/>
              <a:ea typeface="Open Sans" panose="020B0604020202020204" charset="0"/>
              <a:cs typeface="Open Sans" panose="020B0604020202020204" charset="0"/>
            </a:endParaRPr>
          </a:p>
          <a:p>
            <a:pPr>
              <a:lnSpc>
                <a:spcPct val="200000"/>
              </a:lnSpc>
            </a:pPr>
            <a:r>
              <a:rPr lang="en-US" sz="1500" dirty="0">
                <a:latin typeface="Candara" panose="020E0502030303020204" pitchFamily="34" charset="0"/>
                <a:ea typeface="Open Sans" panose="020B0604020202020204" charset="0"/>
                <a:cs typeface="Open Sans" panose="020B0604020202020204" charset="0"/>
              </a:rPr>
              <a:t>Due to multiple services, it becomes sometimes complicated to perform end to end testing.</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Developers need to put additional efforts to establish connectivity between multiple services.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With multiple services utilization of resources would also increase.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Debugging errors for services can be harder since each service has its own service logs.</a:t>
            </a:r>
          </a:p>
        </p:txBody>
      </p:sp>
    </p:spTree>
    <p:extLst>
      <p:ext uri="{BB962C8B-B14F-4D97-AF65-F5344CB8AC3E}">
        <p14:creationId xmlns:p14="http://schemas.microsoft.com/office/powerpoint/2010/main" val="36908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645002"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build</a:t>
            </a:r>
          </a:p>
        </p:txBody>
      </p:sp>
      <p:pic>
        <p:nvPicPr>
          <p:cNvPr id="2050" name="Picture 2" descr="Related image">
            <a:extLst>
              <a:ext uri="{FF2B5EF4-FFF2-40B4-BE49-F238E27FC236}">
                <a16:creationId xmlns:a16="http://schemas.microsoft.com/office/drawing/2014/main" id="{EE48793A-7B93-4106-A30C-D4340CC4B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150144"/>
            <a:ext cx="4714875" cy="284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19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0533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Publishing to Docker Hub</a:t>
            </a:r>
          </a:p>
        </p:txBody>
      </p:sp>
      <p:sp>
        <p:nvSpPr>
          <p:cNvPr id="3" name="TextBox 2">
            <a:extLst>
              <a:ext uri="{FF2B5EF4-FFF2-40B4-BE49-F238E27FC236}">
                <a16:creationId xmlns:a16="http://schemas.microsoft.com/office/drawing/2014/main" id="{E31D9E41-C90D-42E7-95BB-CA9D08B95179}"/>
              </a:ext>
            </a:extLst>
          </p:cNvPr>
          <p:cNvSpPr txBox="1"/>
          <p:nvPr/>
        </p:nvSpPr>
        <p:spPr>
          <a:xfrm>
            <a:off x="339387" y="566004"/>
            <a:ext cx="8502758" cy="4347985"/>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lang="en-US" sz="1275" dirty="0"/>
              <a:t>Docker hub is default repository interface integrated with Docker installation which is used to share images between different users.</a:t>
            </a:r>
          </a:p>
          <a:p>
            <a:pPr marL="214313" indent="-214313">
              <a:lnSpc>
                <a:spcPct val="200000"/>
              </a:lnSpc>
              <a:buFont typeface="Arial" panose="020B0604020202020204" pitchFamily="34" charset="0"/>
              <a:buChar char="•"/>
            </a:pPr>
            <a:r>
              <a:rPr lang="en-US" sz="1275" dirty="0"/>
              <a:t>Using Docker hub we can build Docker image on one system and deploy it on another system.</a:t>
            </a:r>
          </a:p>
          <a:p>
            <a:pPr marL="214313" indent="-214313">
              <a:lnSpc>
                <a:spcPct val="200000"/>
              </a:lnSpc>
              <a:buFont typeface="Arial" panose="020B0604020202020204" pitchFamily="34" charset="0"/>
              <a:buChar char="•"/>
            </a:pPr>
            <a:r>
              <a:rPr lang="en-US" sz="1275" dirty="0"/>
              <a:t>All base OS images and custom software's images are available in Docker hub and we can easily pull those on any server.</a:t>
            </a:r>
          </a:p>
          <a:p>
            <a:pPr marL="214313" indent="-214313">
              <a:lnSpc>
                <a:spcPct val="200000"/>
              </a:lnSpc>
              <a:buFont typeface="Arial" panose="020B0604020202020204" pitchFamily="34" charset="0"/>
              <a:buChar char="•"/>
            </a:pPr>
            <a:r>
              <a:rPr lang="en-US" sz="1275" dirty="0"/>
              <a:t>To push a repository to the Docker Hub, you must name your local image using your Docker Hub username, and the repository name that you created through Docker Hub on the web.</a:t>
            </a:r>
          </a:p>
          <a:p>
            <a:pPr marL="214313" indent="-214313">
              <a:lnSpc>
                <a:spcPct val="200000"/>
              </a:lnSpc>
              <a:buFont typeface="Arial" panose="020B0604020202020204" pitchFamily="34" charset="0"/>
              <a:buChar char="•"/>
            </a:pPr>
            <a:r>
              <a:rPr lang="en-US" sz="1275" dirty="0"/>
              <a:t>We can use set of commands involved in pushing and pulling Docker images:</a:t>
            </a:r>
          </a:p>
          <a:p>
            <a:pPr>
              <a:lnSpc>
                <a:spcPct val="200000"/>
              </a:lnSpc>
            </a:pPr>
            <a:r>
              <a:rPr lang="en-US" sz="1275" dirty="0"/>
              <a:t>	</a:t>
            </a:r>
            <a:r>
              <a:rPr lang="en-US" sz="1275" dirty="0" err="1"/>
              <a:t>docker</a:t>
            </a:r>
            <a:r>
              <a:rPr lang="en-US" sz="1275" dirty="0"/>
              <a:t> push: To push Docker image to Docker hub</a:t>
            </a:r>
          </a:p>
          <a:p>
            <a:pPr>
              <a:lnSpc>
                <a:spcPct val="200000"/>
              </a:lnSpc>
            </a:pPr>
            <a:r>
              <a:rPr lang="en-US" sz="1275" dirty="0"/>
              <a:t>	</a:t>
            </a:r>
            <a:r>
              <a:rPr lang="en-US" sz="1275" dirty="0" err="1"/>
              <a:t>docker</a:t>
            </a:r>
            <a:r>
              <a:rPr lang="en-US" sz="1275" dirty="0"/>
              <a:t> pull: To pull Docker image from Docker hub</a:t>
            </a:r>
          </a:p>
          <a:p>
            <a:pPr>
              <a:lnSpc>
                <a:spcPct val="200000"/>
              </a:lnSpc>
            </a:pPr>
            <a:r>
              <a:rPr lang="en-US" sz="1275" dirty="0"/>
              <a:t>	</a:t>
            </a:r>
            <a:r>
              <a:rPr lang="en-US" sz="1275" dirty="0" err="1"/>
              <a:t>docker</a:t>
            </a:r>
            <a:r>
              <a:rPr lang="en-US" sz="1275" dirty="0"/>
              <a:t> tag: To create a different tag of an existing image for pushing to Docker hub</a:t>
            </a:r>
          </a:p>
        </p:txBody>
      </p:sp>
    </p:spTree>
    <p:extLst>
      <p:ext uri="{BB962C8B-B14F-4D97-AF65-F5344CB8AC3E}">
        <p14:creationId xmlns:p14="http://schemas.microsoft.com/office/powerpoint/2010/main" val="172978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0533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Publishing to Docker Hub</a:t>
            </a:r>
          </a:p>
        </p:txBody>
      </p:sp>
      <p:sp>
        <p:nvSpPr>
          <p:cNvPr id="3" name="TextBox 2">
            <a:extLst>
              <a:ext uri="{FF2B5EF4-FFF2-40B4-BE49-F238E27FC236}">
                <a16:creationId xmlns:a16="http://schemas.microsoft.com/office/drawing/2014/main" id="{E31D9E41-C90D-42E7-95BB-CA9D08B95179}"/>
              </a:ext>
            </a:extLst>
          </p:cNvPr>
          <p:cNvSpPr txBox="1"/>
          <p:nvPr/>
        </p:nvSpPr>
        <p:spPr>
          <a:xfrm>
            <a:off x="339387" y="566003"/>
            <a:ext cx="8502758" cy="1208664"/>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lang="en-US" sz="1275" dirty="0"/>
              <a:t>Docker hub account can be easily created using below link.</a:t>
            </a:r>
          </a:p>
          <a:p>
            <a:pPr>
              <a:lnSpc>
                <a:spcPct val="200000"/>
              </a:lnSpc>
            </a:pPr>
            <a:r>
              <a:rPr lang="en-US" sz="1275" dirty="0"/>
              <a:t>		</a:t>
            </a:r>
            <a:r>
              <a:rPr lang="en-US" sz="1275" dirty="0">
                <a:hlinkClick r:id="rId3"/>
              </a:rPr>
              <a:t>https://hub.docker.com/</a:t>
            </a:r>
            <a:r>
              <a:rPr lang="en-US" sz="1275" dirty="0"/>
              <a:t> </a:t>
            </a:r>
          </a:p>
          <a:p>
            <a:pPr>
              <a:lnSpc>
                <a:spcPct val="200000"/>
              </a:lnSpc>
            </a:pPr>
            <a:r>
              <a:rPr lang="en-US" sz="1275" dirty="0"/>
              <a:t>Once account is created login to Docker hub and create your private/public repository.	</a:t>
            </a:r>
          </a:p>
        </p:txBody>
      </p:sp>
      <p:pic>
        <p:nvPicPr>
          <p:cNvPr id="2" name="Picture 1">
            <a:extLst>
              <a:ext uri="{FF2B5EF4-FFF2-40B4-BE49-F238E27FC236}">
                <a16:creationId xmlns:a16="http://schemas.microsoft.com/office/drawing/2014/main" id="{71DC93B3-C371-4537-8EB6-E66D49FBE6AA}"/>
              </a:ext>
            </a:extLst>
          </p:cNvPr>
          <p:cNvPicPr>
            <a:picLocks noChangeAspect="1"/>
          </p:cNvPicPr>
          <p:nvPr/>
        </p:nvPicPr>
        <p:blipFill>
          <a:blip r:embed="rId4"/>
          <a:stretch>
            <a:fillRect/>
          </a:stretch>
        </p:blipFill>
        <p:spPr>
          <a:xfrm>
            <a:off x="0" y="2016537"/>
            <a:ext cx="9144000" cy="3126964"/>
          </a:xfrm>
          <a:prstGeom prst="rect">
            <a:avLst/>
          </a:prstGeom>
        </p:spPr>
      </p:pic>
    </p:spTree>
    <p:extLst>
      <p:ext uri="{BB962C8B-B14F-4D97-AF65-F5344CB8AC3E}">
        <p14:creationId xmlns:p14="http://schemas.microsoft.com/office/powerpoint/2010/main" val="300810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0533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Publishing to Docker Hub</a:t>
            </a:r>
          </a:p>
        </p:txBody>
      </p:sp>
      <p:sp>
        <p:nvSpPr>
          <p:cNvPr id="3" name="TextBox 2">
            <a:extLst>
              <a:ext uri="{FF2B5EF4-FFF2-40B4-BE49-F238E27FC236}">
                <a16:creationId xmlns:a16="http://schemas.microsoft.com/office/drawing/2014/main" id="{E31D9E41-C90D-42E7-95BB-CA9D08B95179}"/>
              </a:ext>
            </a:extLst>
          </p:cNvPr>
          <p:cNvSpPr txBox="1"/>
          <p:nvPr/>
        </p:nvSpPr>
        <p:spPr>
          <a:xfrm>
            <a:off x="339387" y="566003"/>
            <a:ext cx="8502758" cy="816249"/>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lang="en-US" sz="1275" dirty="0"/>
              <a:t>We can provide repository name and visibility to create a new repository in Docker hub which can be used to push Docker images different versions.</a:t>
            </a:r>
          </a:p>
        </p:txBody>
      </p:sp>
      <p:pic>
        <p:nvPicPr>
          <p:cNvPr id="4" name="Picture 3">
            <a:extLst>
              <a:ext uri="{FF2B5EF4-FFF2-40B4-BE49-F238E27FC236}">
                <a16:creationId xmlns:a16="http://schemas.microsoft.com/office/drawing/2014/main" id="{A042F156-CCC0-4A1B-AD98-BB3A9BC77ACB}"/>
              </a:ext>
            </a:extLst>
          </p:cNvPr>
          <p:cNvPicPr>
            <a:picLocks noChangeAspect="1"/>
          </p:cNvPicPr>
          <p:nvPr/>
        </p:nvPicPr>
        <p:blipFill>
          <a:blip r:embed="rId3"/>
          <a:stretch>
            <a:fillRect/>
          </a:stretch>
        </p:blipFill>
        <p:spPr>
          <a:xfrm>
            <a:off x="258144" y="1338483"/>
            <a:ext cx="8515350" cy="3721894"/>
          </a:xfrm>
          <a:prstGeom prst="rect">
            <a:avLst/>
          </a:prstGeom>
        </p:spPr>
      </p:pic>
    </p:spTree>
    <p:extLst>
      <p:ext uri="{BB962C8B-B14F-4D97-AF65-F5344CB8AC3E}">
        <p14:creationId xmlns:p14="http://schemas.microsoft.com/office/powerpoint/2010/main" val="3232040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0533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Publishing to Docker Hub</a:t>
            </a:r>
          </a:p>
        </p:txBody>
      </p:sp>
      <p:sp>
        <p:nvSpPr>
          <p:cNvPr id="3" name="TextBox 2">
            <a:extLst>
              <a:ext uri="{FF2B5EF4-FFF2-40B4-BE49-F238E27FC236}">
                <a16:creationId xmlns:a16="http://schemas.microsoft.com/office/drawing/2014/main" id="{E31D9E41-C90D-42E7-95BB-CA9D08B95179}"/>
              </a:ext>
            </a:extLst>
          </p:cNvPr>
          <p:cNvSpPr txBox="1"/>
          <p:nvPr/>
        </p:nvSpPr>
        <p:spPr>
          <a:xfrm>
            <a:off x="339387" y="566004"/>
            <a:ext cx="8502758" cy="3955570"/>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lang="en-US" sz="1275" dirty="0"/>
              <a:t>Once repo is created we need to rename existing image according to this Docker hub repository name.</a:t>
            </a:r>
          </a:p>
          <a:p>
            <a:pPr marL="214313" indent="-214313">
              <a:lnSpc>
                <a:spcPct val="200000"/>
              </a:lnSpc>
              <a:buFont typeface="Arial" panose="020B0604020202020204" pitchFamily="34" charset="0"/>
              <a:buChar char="•"/>
            </a:pPr>
            <a:r>
              <a:rPr lang="en-US" sz="1275" dirty="0"/>
              <a:t>Use below commands to create a different tag with repo name.</a:t>
            </a:r>
          </a:p>
          <a:p>
            <a:pPr>
              <a:lnSpc>
                <a:spcPct val="200000"/>
              </a:lnSpc>
            </a:pPr>
            <a:r>
              <a:rPr lang="en-US" sz="1275" dirty="0"/>
              <a:t>	docker tag </a:t>
            </a:r>
            <a:r>
              <a:rPr lang="en-US" sz="1275" dirty="0" err="1"/>
              <a:t>local-image:tagname</a:t>
            </a:r>
            <a:r>
              <a:rPr lang="en-US" sz="1275" dirty="0"/>
              <a:t> </a:t>
            </a:r>
            <a:r>
              <a:rPr lang="en-US" sz="1275" dirty="0" err="1"/>
              <a:t>reponame:tagname</a:t>
            </a:r>
            <a:br>
              <a:rPr lang="en-US" sz="1275" dirty="0"/>
            </a:br>
            <a:r>
              <a:rPr lang="en-US" sz="1275" dirty="0"/>
              <a:t>	docker push </a:t>
            </a:r>
            <a:r>
              <a:rPr lang="en-US" sz="1275" dirty="0" err="1"/>
              <a:t>reponame:tagname</a:t>
            </a:r>
            <a:endParaRPr lang="en-US" sz="1275" dirty="0"/>
          </a:p>
          <a:p>
            <a:pPr>
              <a:lnSpc>
                <a:spcPct val="200000"/>
              </a:lnSpc>
            </a:pPr>
            <a:r>
              <a:rPr lang="en-US" sz="1275" dirty="0"/>
              <a:t>		local-image	Name of the Docker image which we want to modify</a:t>
            </a:r>
          </a:p>
          <a:p>
            <a:pPr>
              <a:lnSpc>
                <a:spcPct val="200000"/>
              </a:lnSpc>
            </a:pPr>
            <a:r>
              <a:rPr lang="en-US" sz="1275" dirty="0"/>
              <a:t>		</a:t>
            </a:r>
            <a:r>
              <a:rPr lang="en-US" sz="1275" dirty="0" err="1"/>
              <a:t>reponame</a:t>
            </a:r>
            <a:r>
              <a:rPr lang="en-US" sz="1275" dirty="0"/>
              <a:t>		Name of the repository created in Docker hub</a:t>
            </a:r>
          </a:p>
          <a:p>
            <a:pPr marL="214313" indent="-214313">
              <a:lnSpc>
                <a:spcPct val="200000"/>
              </a:lnSpc>
              <a:buFont typeface="Arial" panose="020B0604020202020204" pitchFamily="34" charset="0"/>
              <a:buChar char="•"/>
            </a:pPr>
            <a:r>
              <a:rPr lang="en-US" sz="1275" dirty="0"/>
              <a:t>In order to push Docker image to Docker hub we need to login to save credentials.</a:t>
            </a:r>
          </a:p>
          <a:p>
            <a:pPr>
              <a:lnSpc>
                <a:spcPct val="200000"/>
              </a:lnSpc>
            </a:pPr>
            <a:r>
              <a:rPr lang="en-US" sz="1275" dirty="0"/>
              <a:t>		docker login	Command to save credentials used to push Docker image from local to Docker hub</a:t>
            </a:r>
          </a:p>
          <a:p>
            <a:pPr marL="214313" indent="-214313">
              <a:lnSpc>
                <a:spcPct val="200000"/>
              </a:lnSpc>
              <a:buFont typeface="Arial" panose="020B0604020202020204" pitchFamily="34" charset="0"/>
              <a:buChar char="•"/>
            </a:pPr>
            <a:endParaRPr lang="en-US" sz="1275" dirty="0"/>
          </a:p>
        </p:txBody>
      </p:sp>
    </p:spTree>
    <p:extLst>
      <p:ext uri="{BB962C8B-B14F-4D97-AF65-F5344CB8AC3E}">
        <p14:creationId xmlns:p14="http://schemas.microsoft.com/office/powerpoint/2010/main" val="4197342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07034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Binding containers with host/port</a:t>
            </a:r>
          </a:p>
        </p:txBody>
      </p:sp>
      <p:sp>
        <p:nvSpPr>
          <p:cNvPr id="6" name="Google Shape;524;p9">
            <a:extLst>
              <a:ext uri="{FF2B5EF4-FFF2-40B4-BE49-F238E27FC236}">
                <a16:creationId xmlns:a16="http://schemas.microsoft.com/office/drawing/2014/main" id="{153372C7-D43D-4370-965A-928927AA3F9C}"/>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Docker containers by default can connect to outside world, but we will not be able to reach out to them from outside server.</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We may have to expose our docker containers to outside world so that we can access applications deployed inside containers.</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We can use –P flag with docker run command to expose all ports built up in docker image.</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In case we want to expose only a specific port we can do that with –p flag. </a:t>
            </a:r>
          </a:p>
          <a:p>
            <a:pPr>
              <a:lnSpc>
                <a:spcPct val="200000"/>
              </a:lnSpc>
            </a:pPr>
            <a:endParaRPr lang="en-US" sz="150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6884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07034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Binding containers with host/port</a:t>
            </a:r>
          </a:p>
        </p:txBody>
      </p:sp>
      <p:pic>
        <p:nvPicPr>
          <p:cNvPr id="3075" name="Picture 3" descr="Image result for containers port docker">
            <a:extLst>
              <a:ext uri="{FF2B5EF4-FFF2-40B4-BE49-F238E27FC236}">
                <a16:creationId xmlns:a16="http://schemas.microsoft.com/office/drawing/2014/main" id="{E3125697-5FA7-403C-BF04-B04D1AC8C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235" y="846861"/>
            <a:ext cx="6497531" cy="376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43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98350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Filesystem in Containers</a:t>
            </a:r>
          </a:p>
        </p:txBody>
      </p:sp>
      <p:pic>
        <p:nvPicPr>
          <p:cNvPr id="1026" name="Picture 2" descr="Docker Volume - How to Create, Manage and Populate in Docker">
            <a:extLst>
              <a:ext uri="{FF2B5EF4-FFF2-40B4-BE49-F238E27FC236}">
                <a16:creationId xmlns:a16="http://schemas.microsoft.com/office/drawing/2014/main" id="{AF66BCC4-698B-428A-BE85-BD06EEDAA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427" y="1708741"/>
            <a:ext cx="4873145" cy="2010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178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08582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Network</a:t>
            </a:r>
          </a:p>
        </p:txBody>
      </p:sp>
      <p:pic>
        <p:nvPicPr>
          <p:cNvPr id="6" name="Picture 4" descr="Image result for docker bridge network">
            <a:extLst>
              <a:ext uri="{FF2B5EF4-FFF2-40B4-BE49-F238E27FC236}">
                <a16:creationId xmlns:a16="http://schemas.microsoft.com/office/drawing/2014/main" id="{2DDCCEC8-F045-4F12-9292-1FF675F9E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989" y="774954"/>
            <a:ext cx="4490276" cy="41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685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816797"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Network Types</a:t>
            </a:r>
          </a:p>
        </p:txBody>
      </p:sp>
      <p:sp>
        <p:nvSpPr>
          <p:cNvPr id="6" name="Google Shape;524;p9">
            <a:extLst>
              <a:ext uri="{FF2B5EF4-FFF2-40B4-BE49-F238E27FC236}">
                <a16:creationId xmlns:a16="http://schemas.microsoft.com/office/drawing/2014/main" id="{153372C7-D43D-4370-965A-928927AA3F9C}"/>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ea typeface="Open Sans" panose="020B0604020202020204" charset="0"/>
                <a:cs typeface="Open Sans" panose="020B0604020202020204" charset="0"/>
              </a:rPr>
              <a:t>There are mainly three types of docker networks which can be attached to docker container.</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Depending on docker network, we will be able to interact with docker container accordingly.</a:t>
            </a:r>
          </a:p>
          <a:p>
            <a:pPr>
              <a:lnSpc>
                <a:spcPct val="200000"/>
              </a:lnSpc>
            </a:pPr>
            <a:r>
              <a:rPr lang="en-US" sz="1500" dirty="0">
                <a:latin typeface="Candara" panose="020E0502030303020204" pitchFamily="34" charset="0"/>
                <a:ea typeface="Open Sans" panose="020B0604020202020204" charset="0"/>
                <a:cs typeface="Open Sans" panose="020B0604020202020204" charset="0"/>
              </a:rPr>
              <a:t>Docker mainly supports four types of network drivers listed as below:</a:t>
            </a:r>
          </a:p>
          <a:p>
            <a:pPr lvl="1">
              <a:lnSpc>
                <a:spcPct val="200000"/>
              </a:lnSpc>
            </a:pPr>
            <a:r>
              <a:rPr lang="en-US" sz="1500" dirty="0">
                <a:latin typeface="Candara" panose="020E0502030303020204" pitchFamily="34" charset="0"/>
                <a:ea typeface="Open Sans" panose="020B0604020202020204" charset="0"/>
                <a:cs typeface="Open Sans" panose="020B0604020202020204" charset="0"/>
              </a:rPr>
              <a:t>Bridge</a:t>
            </a:r>
          </a:p>
          <a:p>
            <a:pPr lvl="1">
              <a:lnSpc>
                <a:spcPct val="200000"/>
              </a:lnSpc>
            </a:pPr>
            <a:r>
              <a:rPr lang="en-US" sz="1500" dirty="0">
                <a:latin typeface="Candara" panose="020E0502030303020204" pitchFamily="34" charset="0"/>
                <a:ea typeface="Open Sans" panose="020B0604020202020204" charset="0"/>
                <a:cs typeface="Open Sans" panose="020B0604020202020204" charset="0"/>
              </a:rPr>
              <a:t>Host</a:t>
            </a:r>
          </a:p>
          <a:p>
            <a:pPr lvl="1">
              <a:lnSpc>
                <a:spcPct val="200000"/>
              </a:lnSpc>
            </a:pPr>
            <a:r>
              <a:rPr lang="en-US" sz="1500" dirty="0">
                <a:latin typeface="Candara" panose="020E0502030303020204" pitchFamily="34" charset="0"/>
                <a:ea typeface="Open Sans" panose="020B0604020202020204" charset="0"/>
                <a:cs typeface="Open Sans" panose="020B0604020202020204" charset="0"/>
              </a:rPr>
              <a:t>Null</a:t>
            </a:r>
          </a:p>
          <a:p>
            <a:pPr marL="0" indent="0">
              <a:lnSpc>
                <a:spcPct val="200000"/>
              </a:lnSpc>
              <a:buNone/>
            </a:pPr>
            <a:endParaRPr lang="en-US" sz="1500" dirty="0">
              <a:latin typeface="Candara" panose="020E0502030303020204" pitchFamily="3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7929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29128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Microservices Architecture</a:t>
            </a:r>
          </a:p>
        </p:txBody>
      </p:sp>
      <p:sp>
        <p:nvSpPr>
          <p:cNvPr id="2" name="TextBox 1">
            <a:extLst>
              <a:ext uri="{FF2B5EF4-FFF2-40B4-BE49-F238E27FC236}">
                <a16:creationId xmlns:a16="http://schemas.microsoft.com/office/drawing/2014/main" id="{02275726-64CD-44AC-97DA-CA8E3ADE31EB}"/>
              </a:ext>
            </a:extLst>
          </p:cNvPr>
          <p:cNvSpPr txBox="1"/>
          <p:nvPr/>
        </p:nvSpPr>
        <p:spPr>
          <a:xfrm>
            <a:off x="3246119" y="4816925"/>
            <a:ext cx="2651760" cy="253916"/>
          </a:xfrm>
          <a:prstGeom prst="rect">
            <a:avLst/>
          </a:prstGeom>
          <a:noFill/>
        </p:spPr>
        <p:txBody>
          <a:bodyPr wrap="square" rtlCol="0">
            <a:spAutoFit/>
          </a:bodyPr>
          <a:lstStyle/>
          <a:p>
            <a:pPr algn="ctr"/>
            <a:r>
              <a:rPr lang="en-US" sz="1050" dirty="0"/>
              <a:t>Source: Rancher</a:t>
            </a:r>
          </a:p>
        </p:txBody>
      </p:sp>
      <p:pic>
        <p:nvPicPr>
          <p:cNvPr id="1026" name="Picture 2" descr="Microservices vs. Monolithic Architectures">
            <a:extLst>
              <a:ext uri="{FF2B5EF4-FFF2-40B4-BE49-F238E27FC236}">
                <a16:creationId xmlns:a16="http://schemas.microsoft.com/office/drawing/2014/main" id="{37782FAE-305A-4798-99C9-51B7098A0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99" y="608362"/>
            <a:ext cx="8179801" cy="40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15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141933"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Compose</a:t>
            </a:r>
          </a:p>
        </p:txBody>
      </p:sp>
      <p:pic>
        <p:nvPicPr>
          <p:cNvPr id="6" name="Picture 2" descr="Image result for docker compose">
            <a:extLst>
              <a:ext uri="{FF2B5EF4-FFF2-40B4-BE49-F238E27FC236}">
                <a16:creationId xmlns:a16="http://schemas.microsoft.com/office/drawing/2014/main" id="{99C9D168-5565-4BA4-B9B1-C3A5988BF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928688"/>
            <a:ext cx="6429375" cy="3286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E0BCAB-54BA-4DE0-813F-A0CA9E234AE6}"/>
              </a:ext>
            </a:extLst>
          </p:cNvPr>
          <p:cNvSpPr txBox="1"/>
          <p:nvPr/>
        </p:nvSpPr>
        <p:spPr>
          <a:xfrm>
            <a:off x="5584372" y="4729371"/>
            <a:ext cx="1359353" cy="253916"/>
          </a:xfrm>
          <a:prstGeom prst="rect">
            <a:avLst/>
          </a:prstGeom>
          <a:noFill/>
        </p:spPr>
        <p:txBody>
          <a:bodyPr wrap="square" rtlCol="0">
            <a:spAutoFit/>
          </a:bodyPr>
          <a:lstStyle/>
          <a:p>
            <a:r>
              <a:rPr lang="en-US" sz="1050" dirty="0"/>
              <a:t>Source: Docker</a:t>
            </a:r>
          </a:p>
        </p:txBody>
      </p:sp>
    </p:spTree>
    <p:extLst>
      <p:ext uri="{BB962C8B-B14F-4D97-AF65-F5344CB8AC3E}">
        <p14:creationId xmlns:p14="http://schemas.microsoft.com/office/powerpoint/2010/main" val="1325884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872902"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Compose Setup</a:t>
            </a:r>
          </a:p>
        </p:txBody>
      </p:sp>
      <p:pic>
        <p:nvPicPr>
          <p:cNvPr id="8" name="Picture 7">
            <a:extLst>
              <a:ext uri="{FF2B5EF4-FFF2-40B4-BE49-F238E27FC236}">
                <a16:creationId xmlns:a16="http://schemas.microsoft.com/office/drawing/2014/main" id="{7D61143F-FF75-459B-91AE-023757392B86}"/>
              </a:ext>
            </a:extLst>
          </p:cNvPr>
          <p:cNvPicPr>
            <a:picLocks noChangeAspect="1"/>
          </p:cNvPicPr>
          <p:nvPr/>
        </p:nvPicPr>
        <p:blipFill>
          <a:blip r:embed="rId3"/>
          <a:stretch>
            <a:fillRect/>
          </a:stretch>
        </p:blipFill>
        <p:spPr>
          <a:xfrm>
            <a:off x="447499" y="1325097"/>
            <a:ext cx="8249003" cy="2728220"/>
          </a:xfrm>
          <a:prstGeom prst="rect">
            <a:avLst/>
          </a:prstGeom>
        </p:spPr>
      </p:pic>
    </p:spTree>
    <p:extLst>
      <p:ext uri="{BB962C8B-B14F-4D97-AF65-F5344CB8AC3E}">
        <p14:creationId xmlns:p14="http://schemas.microsoft.com/office/powerpoint/2010/main" val="126967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19670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Compose Example</a:t>
            </a:r>
          </a:p>
        </p:txBody>
      </p:sp>
      <p:sp>
        <p:nvSpPr>
          <p:cNvPr id="6" name="Google Shape;524;p9">
            <a:extLst>
              <a:ext uri="{FF2B5EF4-FFF2-40B4-BE49-F238E27FC236}">
                <a16:creationId xmlns:a16="http://schemas.microsoft.com/office/drawing/2014/main" id="{BE03E810-0857-40F2-B623-1926CDD7EC92}"/>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version: '3.3'</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services:</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a:t>
            </a:r>
            <a:r>
              <a:rPr lang="en-US" sz="1200" dirty="0" err="1">
                <a:latin typeface="Open Sans" panose="020B0604020202020204" charset="0"/>
                <a:ea typeface="Open Sans" panose="020B0604020202020204" charset="0"/>
                <a:cs typeface="Open Sans" panose="020B0604020202020204" charset="0"/>
              </a:rPr>
              <a:t>digitalone-db</a:t>
            </a:r>
            <a:r>
              <a:rPr lang="en-US" sz="1200" dirty="0">
                <a:latin typeface="Open Sans" panose="020B0604020202020204" charset="0"/>
                <a:ea typeface="Open Sans" panose="020B0604020202020204" charset="0"/>
                <a:cs typeface="Open Sans" panose="020B0604020202020204" charset="0"/>
              </a:rPr>
              <a:t>:</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image: mysql:5.7</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restart: always</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environment:</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MYSQL_DATABASE: '</a:t>
            </a:r>
            <a:r>
              <a:rPr lang="en-US" sz="1200" dirty="0" err="1">
                <a:latin typeface="Open Sans" panose="020B0604020202020204" charset="0"/>
                <a:ea typeface="Open Sans" panose="020B0604020202020204" charset="0"/>
                <a:cs typeface="Open Sans" panose="020B0604020202020204" charset="0"/>
              </a:rPr>
              <a:t>db</a:t>
            </a:r>
            <a:r>
              <a:rPr lang="en-US" sz="1200" dirty="0">
                <a:latin typeface="Open Sans" panose="020B0604020202020204" charset="0"/>
                <a:ea typeface="Open Sans" panose="020B0604020202020204" charset="0"/>
                <a:cs typeface="Open Sans" panose="020B0604020202020204" charset="0"/>
              </a:rPr>
              <a:t>'</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MYSQL_USER: 'user'</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MYSQL_PASSWORD: 'password'</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MYSQL_ROOT_PASSWORD: 'password'</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ports:</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 '3306:3306'</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volumes:</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 </a:t>
            </a:r>
            <a:r>
              <a:rPr lang="en-US" sz="1200" dirty="0" err="1">
                <a:latin typeface="Open Sans" panose="020B0604020202020204" charset="0"/>
                <a:ea typeface="Open Sans" panose="020B0604020202020204" charset="0"/>
                <a:cs typeface="Open Sans" panose="020B0604020202020204" charset="0"/>
              </a:rPr>
              <a:t>digitalone</a:t>
            </a:r>
            <a:r>
              <a:rPr lang="en-US" sz="1200" dirty="0">
                <a:latin typeface="Open Sans" panose="020B0604020202020204" charset="0"/>
                <a:ea typeface="Open Sans" panose="020B0604020202020204" charset="0"/>
                <a:cs typeface="Open Sans" panose="020B0604020202020204" charset="0"/>
              </a:rPr>
              <a:t>-volume:/var/lib/</a:t>
            </a:r>
            <a:r>
              <a:rPr lang="en-US" sz="1200" dirty="0" err="1">
                <a:latin typeface="Open Sans" panose="020B0604020202020204" charset="0"/>
                <a:ea typeface="Open Sans" panose="020B0604020202020204" charset="0"/>
                <a:cs typeface="Open Sans" panose="020B0604020202020204" charset="0"/>
              </a:rPr>
              <a:t>mysql</a:t>
            </a:r>
            <a:endParaRPr lang="en-US" sz="1200" dirty="0">
              <a:latin typeface="Open Sans" panose="020B0604020202020204" charset="0"/>
              <a:ea typeface="Open Sans" panose="020B0604020202020204" charset="0"/>
              <a:cs typeface="Open Sans" panose="020B0604020202020204" charset="0"/>
            </a:endParaRPr>
          </a:p>
          <a:p>
            <a:pPr marL="1371600" lvl="4" indent="0">
              <a:lnSpc>
                <a:spcPct val="100000"/>
              </a:lnSpc>
              <a:buNone/>
            </a:pPr>
            <a:endParaRPr lang="en-US" sz="1200" dirty="0">
              <a:latin typeface="Open Sans" panose="020B0604020202020204" charset="0"/>
              <a:ea typeface="Open Sans" panose="020B0604020202020204" charset="0"/>
              <a:cs typeface="Open Sans" panose="020B0604020202020204" charset="0"/>
            </a:endParaRP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volumes:</a:t>
            </a:r>
          </a:p>
          <a:p>
            <a:pPr marL="1371600" lvl="4" indent="0">
              <a:lnSpc>
                <a:spcPct val="100000"/>
              </a:lnSpc>
              <a:buNone/>
            </a:pPr>
            <a:r>
              <a:rPr lang="en-US" sz="1200" dirty="0">
                <a:latin typeface="Open Sans" panose="020B0604020202020204" charset="0"/>
                <a:ea typeface="Open Sans" panose="020B0604020202020204" charset="0"/>
                <a:cs typeface="Open Sans" panose="020B0604020202020204" charset="0"/>
              </a:rPr>
              <a:t>  </a:t>
            </a:r>
            <a:r>
              <a:rPr lang="en-US" sz="1200" dirty="0" err="1">
                <a:latin typeface="Open Sans" panose="020B0604020202020204" charset="0"/>
                <a:ea typeface="Open Sans" panose="020B0604020202020204" charset="0"/>
                <a:cs typeface="Open Sans" panose="020B0604020202020204" charset="0"/>
              </a:rPr>
              <a:t>digitalone</a:t>
            </a:r>
            <a:r>
              <a:rPr lang="en-US" sz="1200" dirty="0">
                <a:latin typeface="Open Sans" panose="020B0604020202020204" charset="0"/>
                <a:ea typeface="Open Sans" panose="020B0604020202020204" charset="0"/>
                <a:cs typeface="Open Sans" panose="020B0604020202020204" charset="0"/>
              </a:rPr>
              <a:t>-volume:</a:t>
            </a:r>
          </a:p>
        </p:txBody>
      </p:sp>
    </p:spTree>
    <p:extLst>
      <p:ext uri="{BB962C8B-B14F-4D97-AF65-F5344CB8AC3E}">
        <p14:creationId xmlns:p14="http://schemas.microsoft.com/office/powerpoint/2010/main" val="340967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48845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Compose Commands</a:t>
            </a:r>
          </a:p>
        </p:txBody>
      </p:sp>
      <p:pic>
        <p:nvPicPr>
          <p:cNvPr id="7" name="Picture 6">
            <a:extLst>
              <a:ext uri="{FF2B5EF4-FFF2-40B4-BE49-F238E27FC236}">
                <a16:creationId xmlns:a16="http://schemas.microsoft.com/office/drawing/2014/main" id="{61497FBC-F492-45DC-BAA1-6B2218BFFE35}"/>
              </a:ext>
            </a:extLst>
          </p:cNvPr>
          <p:cNvPicPr>
            <a:picLocks noChangeAspect="1"/>
          </p:cNvPicPr>
          <p:nvPr/>
        </p:nvPicPr>
        <p:blipFill>
          <a:blip r:embed="rId3"/>
          <a:stretch>
            <a:fillRect/>
          </a:stretch>
        </p:blipFill>
        <p:spPr>
          <a:xfrm>
            <a:off x="906056" y="880921"/>
            <a:ext cx="7331888" cy="3620120"/>
          </a:xfrm>
          <a:prstGeom prst="rect">
            <a:avLst/>
          </a:prstGeom>
        </p:spPr>
      </p:pic>
    </p:spTree>
    <p:extLst>
      <p:ext uri="{BB962C8B-B14F-4D97-AF65-F5344CB8AC3E}">
        <p14:creationId xmlns:p14="http://schemas.microsoft.com/office/powerpoint/2010/main" val="2762051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48845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Compose Commands</a:t>
            </a:r>
          </a:p>
        </p:txBody>
      </p:sp>
      <p:pic>
        <p:nvPicPr>
          <p:cNvPr id="6" name="Picture 5">
            <a:extLst>
              <a:ext uri="{FF2B5EF4-FFF2-40B4-BE49-F238E27FC236}">
                <a16:creationId xmlns:a16="http://schemas.microsoft.com/office/drawing/2014/main" id="{93DAED17-90B5-4E25-A0E2-73F400FD88F2}"/>
              </a:ext>
            </a:extLst>
          </p:cNvPr>
          <p:cNvPicPr>
            <a:picLocks noChangeAspect="1"/>
          </p:cNvPicPr>
          <p:nvPr/>
        </p:nvPicPr>
        <p:blipFill>
          <a:blip r:embed="rId3"/>
          <a:stretch>
            <a:fillRect/>
          </a:stretch>
        </p:blipFill>
        <p:spPr>
          <a:xfrm>
            <a:off x="693594" y="1412697"/>
            <a:ext cx="7756812" cy="2470838"/>
          </a:xfrm>
          <a:prstGeom prst="rect">
            <a:avLst/>
          </a:prstGeom>
        </p:spPr>
      </p:pic>
    </p:spTree>
    <p:extLst>
      <p:ext uri="{BB962C8B-B14F-4D97-AF65-F5344CB8AC3E}">
        <p14:creationId xmlns:p14="http://schemas.microsoft.com/office/powerpoint/2010/main" val="2663949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97897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Containers Orchestration</a:t>
            </a:r>
          </a:p>
        </p:txBody>
      </p:sp>
      <p:pic>
        <p:nvPicPr>
          <p:cNvPr id="1026" name="Picture 2" descr="Image result for docker orchestration">
            <a:extLst>
              <a:ext uri="{FF2B5EF4-FFF2-40B4-BE49-F238E27FC236}">
                <a16:creationId xmlns:a16="http://schemas.microsoft.com/office/drawing/2014/main" id="{6D92903D-7B9D-4AD8-B467-BCD90C19A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153042"/>
            <a:ext cx="5572125" cy="324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914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880643"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Swarm</a:t>
            </a:r>
          </a:p>
        </p:txBody>
      </p:sp>
      <p:pic>
        <p:nvPicPr>
          <p:cNvPr id="7" name="Picture 2" descr="Image result for docker swarm">
            <a:extLst>
              <a:ext uri="{FF2B5EF4-FFF2-40B4-BE49-F238E27FC236}">
                <a16:creationId xmlns:a16="http://schemas.microsoft.com/office/drawing/2014/main" id="{5B5FE73C-7B84-40F5-9594-FDCA122E7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1" b="2532"/>
          <a:stretch/>
        </p:blipFill>
        <p:spPr bwMode="auto">
          <a:xfrm>
            <a:off x="475321" y="866458"/>
            <a:ext cx="8193359" cy="36322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51CAE7-A800-4B23-AC3A-3CAF9A9E29CF}"/>
              </a:ext>
            </a:extLst>
          </p:cNvPr>
          <p:cNvSpPr txBox="1"/>
          <p:nvPr/>
        </p:nvSpPr>
        <p:spPr>
          <a:xfrm>
            <a:off x="3441700" y="4712645"/>
            <a:ext cx="2260600" cy="253916"/>
          </a:xfrm>
          <a:prstGeom prst="rect">
            <a:avLst/>
          </a:prstGeom>
          <a:noFill/>
        </p:spPr>
        <p:txBody>
          <a:bodyPr wrap="square" rtlCol="0">
            <a:spAutoFit/>
          </a:bodyPr>
          <a:lstStyle/>
          <a:p>
            <a:pPr algn="ctr"/>
            <a:r>
              <a:rPr lang="en-US" sz="1050" dirty="0"/>
              <a:t>Source: Docker</a:t>
            </a:r>
          </a:p>
        </p:txBody>
      </p:sp>
    </p:spTree>
    <p:extLst>
      <p:ext uri="{BB962C8B-B14F-4D97-AF65-F5344CB8AC3E}">
        <p14:creationId xmlns:p14="http://schemas.microsoft.com/office/powerpoint/2010/main" val="597793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93862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Swarm Features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500" dirty="0">
                <a:latin typeface="Candara" panose="020E0502030303020204" pitchFamily="34" charset="0"/>
              </a:rPr>
              <a:t>Docker swarm supports lot of features which we get with orchestration deployment. Some of them are listed below:</a:t>
            </a:r>
          </a:p>
          <a:p>
            <a:pPr>
              <a:lnSpc>
                <a:spcPct val="150000"/>
              </a:lnSpc>
            </a:pPr>
            <a:endParaRPr lang="en-US" sz="1500" dirty="0">
              <a:latin typeface="Candara" panose="020E0502030303020204" pitchFamily="34" charset="0"/>
            </a:endParaRPr>
          </a:p>
          <a:p>
            <a:pPr>
              <a:lnSpc>
                <a:spcPct val="150000"/>
              </a:lnSpc>
            </a:pPr>
            <a:r>
              <a:rPr lang="en-US" sz="1500" dirty="0">
                <a:latin typeface="Candara" panose="020E0502030303020204" pitchFamily="34" charset="0"/>
              </a:rPr>
              <a:t>Scaling</a:t>
            </a:r>
          </a:p>
          <a:p>
            <a:pPr>
              <a:lnSpc>
                <a:spcPct val="150000"/>
              </a:lnSpc>
            </a:pPr>
            <a:r>
              <a:rPr lang="en-US" sz="1500" dirty="0">
                <a:latin typeface="Candara" panose="020E0502030303020204" pitchFamily="34" charset="0"/>
              </a:rPr>
              <a:t>Multi node cluster</a:t>
            </a:r>
          </a:p>
          <a:p>
            <a:pPr>
              <a:lnSpc>
                <a:spcPct val="150000"/>
              </a:lnSpc>
            </a:pPr>
            <a:r>
              <a:rPr lang="en-US" sz="1500" dirty="0">
                <a:latin typeface="Candara" panose="020E0502030303020204" pitchFamily="34" charset="0"/>
              </a:rPr>
              <a:t>Service discovery</a:t>
            </a:r>
          </a:p>
          <a:p>
            <a:pPr>
              <a:lnSpc>
                <a:spcPct val="150000"/>
              </a:lnSpc>
            </a:pPr>
            <a:r>
              <a:rPr lang="en-US" sz="1500" dirty="0">
                <a:latin typeface="Candara" panose="020E0502030303020204" pitchFamily="34" charset="0"/>
              </a:rPr>
              <a:t>Load Balancing</a:t>
            </a:r>
          </a:p>
          <a:p>
            <a:pPr>
              <a:lnSpc>
                <a:spcPct val="150000"/>
              </a:lnSpc>
            </a:pPr>
            <a:endParaRPr lang="en-US" sz="1500" dirty="0">
              <a:latin typeface="Candara" panose="020E0502030303020204" pitchFamily="34" charset="0"/>
            </a:endParaRPr>
          </a:p>
        </p:txBody>
      </p:sp>
      <p:pic>
        <p:nvPicPr>
          <p:cNvPr id="6" name="Picture 2" descr="Image result for swarm components">
            <a:extLst>
              <a:ext uri="{FF2B5EF4-FFF2-40B4-BE49-F238E27FC236}">
                <a16:creationId xmlns:a16="http://schemas.microsoft.com/office/drawing/2014/main" id="{9B7C7ACF-F8D0-45AE-B63F-BB5CAFD7C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703" y="1578472"/>
            <a:ext cx="4334918" cy="337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297698"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Swarm Advantages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rPr>
              <a:t>Below are some of the benefits which we get with swarm implementation:</a:t>
            </a:r>
          </a:p>
          <a:p>
            <a:pPr>
              <a:lnSpc>
                <a:spcPct val="200000"/>
              </a:lnSpc>
            </a:pPr>
            <a:r>
              <a:rPr lang="en-US" sz="1500" dirty="0">
                <a:latin typeface="Candara" panose="020E0502030303020204" pitchFamily="34" charset="0"/>
              </a:rPr>
              <a:t>Docker swarm is tightly integrated with Docker ecosystem, and implements Docker API.</a:t>
            </a:r>
          </a:p>
          <a:p>
            <a:pPr>
              <a:lnSpc>
                <a:spcPct val="200000"/>
              </a:lnSpc>
            </a:pPr>
            <a:r>
              <a:rPr lang="en-US" sz="1500" dirty="0">
                <a:latin typeface="Candara" panose="020E0502030303020204" pitchFamily="34" charset="0"/>
              </a:rPr>
              <a:t>Since developed by Docker itself, Docker swarm gets smoothly integrated with Docker.</a:t>
            </a:r>
          </a:p>
          <a:p>
            <a:pPr>
              <a:lnSpc>
                <a:spcPct val="200000"/>
              </a:lnSpc>
            </a:pPr>
            <a:r>
              <a:rPr lang="en-US" sz="1500" dirty="0">
                <a:latin typeface="Candara" panose="020E0502030303020204" pitchFamily="34" charset="0"/>
              </a:rPr>
              <a:t>Swarm is less expensive as compared to any other container orchestration tool.</a:t>
            </a:r>
          </a:p>
          <a:p>
            <a:pPr>
              <a:lnSpc>
                <a:spcPct val="200000"/>
              </a:lnSpc>
            </a:pPr>
            <a:r>
              <a:rPr lang="en-US" sz="1500" dirty="0">
                <a:latin typeface="Candara" panose="020E0502030303020204" pitchFamily="34" charset="0"/>
              </a:rPr>
              <a:t>Swarm supports low fault tolerance feature as compared to Kubernetes.</a:t>
            </a:r>
          </a:p>
          <a:p>
            <a:pPr>
              <a:lnSpc>
                <a:spcPct val="200000"/>
              </a:lnSpc>
            </a:pPr>
            <a:r>
              <a:rPr lang="en-US" sz="1500" dirty="0">
                <a:latin typeface="Candara" panose="020E0502030303020204" pitchFamily="34" charset="0"/>
              </a:rPr>
              <a:t>Docker swarm has low learning curve which means swarm is easy to learn without any complexity.</a:t>
            </a:r>
          </a:p>
        </p:txBody>
      </p:sp>
    </p:spTree>
    <p:extLst>
      <p:ext uri="{BB962C8B-B14F-4D97-AF65-F5344CB8AC3E}">
        <p14:creationId xmlns:p14="http://schemas.microsoft.com/office/powerpoint/2010/main" val="10257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61349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Swarm Disadvantages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1500" dirty="0">
                <a:latin typeface="Candara" panose="020E0502030303020204" pitchFamily="34" charset="0"/>
              </a:rPr>
              <a:t>Although Docker swarm provides some advantages but still there are some disadvantages with swarm cluster:</a:t>
            </a:r>
          </a:p>
          <a:p>
            <a:pPr>
              <a:lnSpc>
                <a:spcPct val="200000"/>
              </a:lnSpc>
            </a:pPr>
            <a:r>
              <a:rPr lang="en-US" sz="1500" dirty="0">
                <a:latin typeface="Candara" panose="020E0502030303020204" pitchFamily="34" charset="0"/>
              </a:rPr>
              <a:t>Docker Swarm provides limited functionality.</a:t>
            </a:r>
          </a:p>
          <a:p>
            <a:pPr>
              <a:lnSpc>
                <a:spcPct val="200000"/>
              </a:lnSpc>
            </a:pPr>
            <a:r>
              <a:rPr lang="en-US" sz="1500" dirty="0">
                <a:latin typeface="Candara" panose="020E0502030303020204" pitchFamily="34" charset="0"/>
              </a:rPr>
              <a:t>Docker Swarm has limited fault tolerance.</a:t>
            </a:r>
          </a:p>
          <a:p>
            <a:pPr>
              <a:lnSpc>
                <a:spcPct val="200000"/>
              </a:lnSpc>
            </a:pPr>
            <a:r>
              <a:rPr lang="en-US" sz="1500" dirty="0">
                <a:latin typeface="Candara" panose="020E0502030303020204" pitchFamily="34" charset="0"/>
              </a:rPr>
              <a:t>Docker Swarm have smaller community as compared to Kubernetes community.</a:t>
            </a:r>
          </a:p>
          <a:p>
            <a:pPr>
              <a:lnSpc>
                <a:spcPct val="200000"/>
              </a:lnSpc>
            </a:pPr>
            <a:r>
              <a:rPr lang="en-US" sz="1500" dirty="0">
                <a:latin typeface="Candara" panose="020E0502030303020204" pitchFamily="34" charset="0"/>
              </a:rPr>
              <a:t>In Docker Swarm, services can only be scaled manually, we don’t have any autoscaling feature with Docker swarm.</a:t>
            </a:r>
          </a:p>
        </p:txBody>
      </p:sp>
    </p:spTree>
    <p:extLst>
      <p:ext uri="{BB962C8B-B14F-4D97-AF65-F5344CB8AC3E}">
        <p14:creationId xmlns:p14="http://schemas.microsoft.com/office/powerpoint/2010/main" val="80976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291286"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Microservices Architecture</a:t>
            </a:r>
          </a:p>
        </p:txBody>
      </p:sp>
      <p:pic>
        <p:nvPicPr>
          <p:cNvPr id="3" name="Picture 2">
            <a:extLst>
              <a:ext uri="{FF2B5EF4-FFF2-40B4-BE49-F238E27FC236}">
                <a16:creationId xmlns:a16="http://schemas.microsoft.com/office/drawing/2014/main" id="{EC9C15CE-1C69-4252-8498-7917A97D9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540189"/>
            <a:ext cx="8729662" cy="452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114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666114"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Swarm Nodes</a:t>
            </a:r>
          </a:p>
        </p:txBody>
      </p:sp>
      <p:sp>
        <p:nvSpPr>
          <p:cNvPr id="9" name="Google Shape;524;p9">
            <a:extLst>
              <a:ext uri="{FF2B5EF4-FFF2-40B4-BE49-F238E27FC236}">
                <a16:creationId xmlns:a16="http://schemas.microsoft.com/office/drawing/2014/main" id="{FFA72558-636B-4D6B-ACC5-A046FC6F4B33}"/>
              </a:ext>
            </a:extLst>
          </p:cNvPr>
          <p:cNvSpPr txBox="1">
            <a:spLocks/>
          </p:cNvSpPr>
          <p:nvPr/>
        </p:nvSpPr>
        <p:spPr>
          <a:xfrm>
            <a:off x="439341" y="912019"/>
            <a:ext cx="8382926" cy="3730320"/>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sz="1500" dirty="0">
                <a:latin typeface="Candara" panose="020E0502030303020204" pitchFamily="34" charset="0"/>
              </a:rPr>
              <a:t>Docker Swarm architecture comprises of various machines and some of them are listed as below:</a:t>
            </a:r>
          </a:p>
          <a:p>
            <a:pPr>
              <a:lnSpc>
                <a:spcPct val="200000"/>
              </a:lnSpc>
            </a:pPr>
            <a:endParaRPr lang="en-US" sz="1500" dirty="0">
              <a:latin typeface="Candara" panose="020E0502030303020204" pitchFamily="34" charset="0"/>
            </a:endParaRPr>
          </a:p>
          <a:p>
            <a:pPr>
              <a:lnSpc>
                <a:spcPct val="200000"/>
              </a:lnSpc>
            </a:pPr>
            <a:r>
              <a:rPr lang="en-US" sz="1500" dirty="0">
                <a:latin typeface="Candara" panose="020E0502030303020204" pitchFamily="34" charset="0"/>
              </a:rPr>
              <a:t>Manager Node</a:t>
            </a:r>
          </a:p>
          <a:p>
            <a:pPr>
              <a:lnSpc>
                <a:spcPct val="200000"/>
              </a:lnSpc>
            </a:pPr>
            <a:r>
              <a:rPr lang="en-US" sz="1500" dirty="0">
                <a:latin typeface="Candara" panose="020E0502030303020204" pitchFamily="34" charset="0"/>
              </a:rPr>
              <a:t>Leader Node</a:t>
            </a:r>
          </a:p>
          <a:p>
            <a:pPr>
              <a:lnSpc>
                <a:spcPct val="200000"/>
              </a:lnSpc>
            </a:pPr>
            <a:r>
              <a:rPr lang="en-US" sz="1500" dirty="0">
                <a:latin typeface="Candara" panose="020E0502030303020204" pitchFamily="34" charset="0"/>
              </a:rPr>
              <a:t>Worker Node</a:t>
            </a:r>
          </a:p>
        </p:txBody>
      </p:sp>
    </p:spTree>
    <p:extLst>
      <p:ext uri="{BB962C8B-B14F-4D97-AF65-F5344CB8AC3E}">
        <p14:creationId xmlns:p14="http://schemas.microsoft.com/office/powerpoint/2010/main" val="13764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190629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Service</a:t>
            </a:r>
          </a:p>
        </p:txBody>
      </p:sp>
      <p:pic>
        <p:nvPicPr>
          <p:cNvPr id="1026" name="Picture 2" descr="How services work | Docker Documentation">
            <a:extLst>
              <a:ext uri="{FF2B5EF4-FFF2-40B4-BE49-F238E27FC236}">
                <a16:creationId xmlns:a16="http://schemas.microsoft.com/office/drawing/2014/main" id="{5E656DA6-F882-4E57-ABD3-F8BD48E2D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600075"/>
            <a:ext cx="5715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879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63726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Service Setup</a:t>
            </a:r>
          </a:p>
        </p:txBody>
      </p:sp>
      <p:pic>
        <p:nvPicPr>
          <p:cNvPr id="6" name="Picture 5">
            <a:extLst>
              <a:ext uri="{FF2B5EF4-FFF2-40B4-BE49-F238E27FC236}">
                <a16:creationId xmlns:a16="http://schemas.microsoft.com/office/drawing/2014/main" id="{7055885C-C5C8-4DC7-A01D-7DD999884243}"/>
              </a:ext>
            </a:extLst>
          </p:cNvPr>
          <p:cNvPicPr>
            <a:picLocks noChangeAspect="1"/>
          </p:cNvPicPr>
          <p:nvPr/>
        </p:nvPicPr>
        <p:blipFill>
          <a:blip r:embed="rId3"/>
          <a:stretch>
            <a:fillRect/>
          </a:stretch>
        </p:blipFill>
        <p:spPr>
          <a:xfrm>
            <a:off x="279919" y="1480307"/>
            <a:ext cx="8584163" cy="2286138"/>
          </a:xfrm>
          <a:prstGeom prst="rect">
            <a:avLst/>
          </a:prstGeom>
        </p:spPr>
      </p:pic>
    </p:spTree>
    <p:extLst>
      <p:ext uri="{BB962C8B-B14F-4D97-AF65-F5344CB8AC3E}">
        <p14:creationId xmlns:p14="http://schemas.microsoft.com/office/powerpoint/2010/main" val="983151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80717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Service Update</a:t>
            </a:r>
          </a:p>
        </p:txBody>
      </p:sp>
      <p:pic>
        <p:nvPicPr>
          <p:cNvPr id="2" name="Picture 1">
            <a:extLst>
              <a:ext uri="{FF2B5EF4-FFF2-40B4-BE49-F238E27FC236}">
                <a16:creationId xmlns:a16="http://schemas.microsoft.com/office/drawing/2014/main" id="{6D64F893-9459-441E-AA5A-5B4FAE1CE140}"/>
              </a:ext>
            </a:extLst>
          </p:cNvPr>
          <p:cNvPicPr>
            <a:picLocks noChangeAspect="1"/>
          </p:cNvPicPr>
          <p:nvPr/>
        </p:nvPicPr>
        <p:blipFill>
          <a:blip r:embed="rId3"/>
          <a:stretch>
            <a:fillRect/>
          </a:stretch>
        </p:blipFill>
        <p:spPr>
          <a:xfrm>
            <a:off x="357188" y="1464469"/>
            <a:ext cx="8429625" cy="2214563"/>
          </a:xfrm>
          <a:prstGeom prst="rect">
            <a:avLst/>
          </a:prstGeom>
        </p:spPr>
      </p:pic>
    </p:spTree>
    <p:extLst>
      <p:ext uri="{BB962C8B-B14F-4D97-AF65-F5344CB8AC3E}">
        <p14:creationId xmlns:p14="http://schemas.microsoft.com/office/powerpoint/2010/main" val="404691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853940"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Docker Service Update Rollback</a:t>
            </a:r>
          </a:p>
        </p:txBody>
      </p:sp>
      <p:pic>
        <p:nvPicPr>
          <p:cNvPr id="3" name="Picture 2">
            <a:extLst>
              <a:ext uri="{FF2B5EF4-FFF2-40B4-BE49-F238E27FC236}">
                <a16:creationId xmlns:a16="http://schemas.microsoft.com/office/drawing/2014/main" id="{354BB39A-3612-4BDB-AFF7-E450765D9641}"/>
              </a:ext>
            </a:extLst>
          </p:cNvPr>
          <p:cNvPicPr>
            <a:picLocks noChangeAspect="1"/>
          </p:cNvPicPr>
          <p:nvPr/>
        </p:nvPicPr>
        <p:blipFill>
          <a:blip r:embed="rId3"/>
          <a:stretch>
            <a:fillRect/>
          </a:stretch>
        </p:blipFill>
        <p:spPr>
          <a:xfrm>
            <a:off x="392906" y="1528763"/>
            <a:ext cx="8358188" cy="2085975"/>
          </a:xfrm>
          <a:prstGeom prst="rect">
            <a:avLst/>
          </a:prstGeom>
        </p:spPr>
      </p:pic>
    </p:spTree>
    <p:extLst>
      <p:ext uri="{BB962C8B-B14F-4D97-AF65-F5344CB8AC3E}">
        <p14:creationId xmlns:p14="http://schemas.microsoft.com/office/powerpoint/2010/main" val="2649976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2100255"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Containerization</a:t>
            </a:r>
          </a:p>
        </p:txBody>
      </p:sp>
      <p:sp>
        <p:nvSpPr>
          <p:cNvPr id="2" name="TextBox 1">
            <a:extLst>
              <a:ext uri="{FF2B5EF4-FFF2-40B4-BE49-F238E27FC236}">
                <a16:creationId xmlns:a16="http://schemas.microsoft.com/office/drawing/2014/main" id="{02275726-64CD-44AC-97DA-CA8E3ADE31EB}"/>
              </a:ext>
            </a:extLst>
          </p:cNvPr>
          <p:cNvSpPr txBox="1"/>
          <p:nvPr/>
        </p:nvSpPr>
        <p:spPr>
          <a:xfrm>
            <a:off x="3246120" y="4900822"/>
            <a:ext cx="2651760" cy="253916"/>
          </a:xfrm>
          <a:prstGeom prst="rect">
            <a:avLst/>
          </a:prstGeom>
          <a:noFill/>
        </p:spPr>
        <p:txBody>
          <a:bodyPr wrap="square" rtlCol="0">
            <a:spAutoFit/>
          </a:bodyPr>
          <a:lstStyle/>
          <a:p>
            <a:pPr algn="ctr"/>
            <a:r>
              <a:rPr lang="en-US" sz="1050" dirty="0"/>
              <a:t>Source: </a:t>
            </a:r>
            <a:r>
              <a:rPr lang="en-US" sz="1050" dirty="0" err="1"/>
              <a:t>HackerNoon</a:t>
            </a:r>
            <a:endParaRPr lang="en-US" sz="1050" dirty="0"/>
          </a:p>
        </p:txBody>
      </p:sp>
      <p:pic>
        <p:nvPicPr>
          <p:cNvPr id="1026" name="Picture 2" descr="What Is Containerization? | Hacker Noon">
            <a:extLst>
              <a:ext uri="{FF2B5EF4-FFF2-40B4-BE49-F238E27FC236}">
                <a16:creationId xmlns:a16="http://schemas.microsoft.com/office/drawing/2014/main" id="{5B53A1E7-E120-4FCA-90BA-93CEE1D18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514" y="505552"/>
            <a:ext cx="6668972" cy="440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82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3084499"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Containerization Pipeline</a:t>
            </a:r>
          </a:p>
        </p:txBody>
      </p:sp>
      <p:pic>
        <p:nvPicPr>
          <p:cNvPr id="3074" name="Picture 2">
            <a:extLst>
              <a:ext uri="{FF2B5EF4-FFF2-40B4-BE49-F238E27FC236}">
                <a16:creationId xmlns:a16="http://schemas.microsoft.com/office/drawing/2014/main" id="{56CA83A6-471C-4AF3-AA6C-3A4E22206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637"/>
            <a:ext cx="9144000" cy="448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2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0" y="454446"/>
            <a:ext cx="9144000" cy="1191"/>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9" name="Rectangle 28"/>
          <p:cNvSpPr/>
          <p:nvPr/>
        </p:nvSpPr>
        <p:spPr>
          <a:xfrm>
            <a:off x="0" y="5093923"/>
            <a:ext cx="9144000" cy="49577"/>
          </a:xfrm>
          <a:prstGeom prst="rect">
            <a:avLst/>
          </a:prstGeom>
          <a:solidFill>
            <a:srgbClr val="0CB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           </a:t>
            </a:r>
          </a:p>
        </p:txBody>
      </p:sp>
      <p:sp>
        <p:nvSpPr>
          <p:cNvPr id="23" name="TextBox 22"/>
          <p:cNvSpPr txBox="1"/>
          <p:nvPr/>
        </p:nvSpPr>
        <p:spPr>
          <a:xfrm>
            <a:off x="611050" y="69047"/>
            <a:ext cx="4495141" cy="415498"/>
          </a:xfrm>
          <a:prstGeom prst="rect">
            <a:avLst/>
          </a:prstGeom>
          <a:noFill/>
        </p:spPr>
        <p:txBody>
          <a:bodyPr wrap="none" rtlCol="0">
            <a:spAutoFit/>
          </a:bodyPr>
          <a:lstStyle/>
          <a:p>
            <a:r>
              <a:rPr lang="en-US" sz="2100" b="1" dirty="0">
                <a:solidFill>
                  <a:schemeClr val="tx1">
                    <a:lumMod val="75000"/>
                    <a:lumOff val="25000"/>
                  </a:schemeClr>
                </a:solidFill>
                <a:latin typeface="Candara" panose="020E0502030303020204" pitchFamily="34" charset="0"/>
                <a:ea typeface="Open Sans" pitchFamily="34" charset="0"/>
                <a:cs typeface="Open Sans" pitchFamily="34" charset="0"/>
              </a:rPr>
              <a:t>Need of Docker -  Versioning Problem</a:t>
            </a:r>
          </a:p>
        </p:txBody>
      </p:sp>
      <p:pic>
        <p:nvPicPr>
          <p:cNvPr id="1026" name="Picture 2" descr="Image result for need of docker">
            <a:extLst>
              <a:ext uri="{FF2B5EF4-FFF2-40B4-BE49-F238E27FC236}">
                <a16:creationId xmlns:a16="http://schemas.microsoft.com/office/drawing/2014/main" id="{7693647A-877B-4A18-8500-633608F2B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50" y="1095670"/>
            <a:ext cx="7386637" cy="3064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31A0DD-CE50-4A30-9112-7EFB58968D1C}"/>
              </a:ext>
            </a:extLst>
          </p:cNvPr>
          <p:cNvSpPr txBox="1"/>
          <p:nvPr/>
        </p:nvSpPr>
        <p:spPr>
          <a:xfrm>
            <a:off x="5584372" y="4788353"/>
            <a:ext cx="1359353" cy="253916"/>
          </a:xfrm>
          <a:prstGeom prst="rect">
            <a:avLst/>
          </a:prstGeom>
          <a:noFill/>
        </p:spPr>
        <p:txBody>
          <a:bodyPr wrap="square" rtlCol="0">
            <a:spAutoFit/>
          </a:bodyPr>
          <a:lstStyle/>
          <a:p>
            <a:r>
              <a:rPr lang="en-US" sz="1050" dirty="0"/>
              <a:t>Source: Quora</a:t>
            </a:r>
          </a:p>
        </p:txBody>
      </p:sp>
    </p:spTree>
    <p:extLst>
      <p:ext uri="{BB962C8B-B14F-4D97-AF65-F5344CB8AC3E}">
        <p14:creationId xmlns:p14="http://schemas.microsoft.com/office/powerpoint/2010/main" val="3826650631"/>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785964B4AF046BB718F1D1C8A6D22" ma:contentTypeVersion="2" ma:contentTypeDescription="Create a new document." ma:contentTypeScope="" ma:versionID="ebc56b85f4dc96002c34ec01f030996a">
  <xsd:schema xmlns:xsd="http://www.w3.org/2001/XMLSchema" xmlns:xs="http://www.w3.org/2001/XMLSchema" xmlns:p="http://schemas.microsoft.com/office/2006/metadata/properties" xmlns:ns2="9eb877a1-6ce7-47ad-a5ce-6615905cb350" targetNamespace="http://schemas.microsoft.com/office/2006/metadata/properties" ma:root="true" ma:fieldsID="0aeb8884f84a2ef35d657720db7f1bc9" ns2:_="">
    <xsd:import namespace="9eb877a1-6ce7-47ad-a5ce-6615905cb3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877a1-6ce7-47ad-a5ce-6615905cb3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D2F1BD-FBD8-4B8E-BD55-CD34FE8773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877a1-6ce7-47ad-a5ce-6615905cb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1B45AD-F968-4A72-B5F1-5A29BCAD304D}">
  <ds:schemaRefs>
    <ds:schemaRef ds:uri="http://schemas.microsoft.com/sharepoint/v3/contenttype/forms"/>
  </ds:schemaRefs>
</ds:datastoreItem>
</file>

<file path=customXml/itemProps3.xml><?xml version="1.0" encoding="utf-8"?>
<ds:datastoreItem xmlns:ds="http://schemas.openxmlformats.org/officeDocument/2006/customXml" ds:itemID="{ED4C8B14-9198-42ED-83A5-00235E47661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1509</TotalTime>
  <Words>7945</Words>
  <Application>Microsoft Office PowerPoint</Application>
  <PresentationFormat>On-screen Show (16:9)</PresentationFormat>
  <Paragraphs>869</Paragraphs>
  <Slides>64</Slides>
  <Notes>64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Wingdings</vt:lpstr>
      <vt:lpstr>IBM Plex Sans</vt:lpstr>
      <vt:lpstr>Open Sans</vt:lpstr>
      <vt:lpstr>Courier New</vt:lpstr>
      <vt:lpstr>Public Sans</vt:lpstr>
      <vt:lpstr>Menlo</vt:lpstr>
      <vt:lpstr>sohne</vt:lpstr>
      <vt:lpstr>Open Sans Extrabold</vt:lpstr>
      <vt:lpstr>Calibri</vt:lpstr>
      <vt:lpstr>Arial</vt:lpstr>
      <vt:lpstr>charter</vt:lpstr>
      <vt:lpstr>Candara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Anuj Sharma</cp:lastModifiedBy>
  <cp:revision>58</cp:revision>
  <dcterms:created xsi:type="dcterms:W3CDTF">2020-01-02T04:04:13Z</dcterms:created>
  <dcterms:modified xsi:type="dcterms:W3CDTF">2022-04-27T08:50:59Z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0x01010016E785964B4AF046BB718F1D1C8A6D22</vt:lpwstr>
  </property>
</Properties>
</file>